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4"/>
  </p:notesMasterIdLst>
  <p:handoutMasterIdLst>
    <p:handoutMasterId r:id="rId95"/>
  </p:handoutMasterIdLst>
  <p:sldIdLst>
    <p:sldId id="942" r:id="rId2"/>
    <p:sldId id="915" r:id="rId3"/>
    <p:sldId id="1157" r:id="rId4"/>
    <p:sldId id="1135" r:id="rId5"/>
    <p:sldId id="1084" r:id="rId6"/>
    <p:sldId id="1080" r:id="rId7"/>
    <p:sldId id="1136" r:id="rId8"/>
    <p:sldId id="1005" r:id="rId9"/>
    <p:sldId id="917" r:id="rId10"/>
    <p:sldId id="1063" r:id="rId11"/>
    <p:sldId id="1062" r:id="rId12"/>
    <p:sldId id="919" r:id="rId13"/>
    <p:sldId id="920" r:id="rId14"/>
    <p:sldId id="1006" r:id="rId15"/>
    <p:sldId id="924" r:id="rId16"/>
    <p:sldId id="925" r:id="rId17"/>
    <p:sldId id="1033" r:id="rId18"/>
    <p:sldId id="1032" r:id="rId19"/>
    <p:sldId id="1012" r:id="rId20"/>
    <p:sldId id="1137" r:id="rId21"/>
    <p:sldId id="1035" r:id="rId22"/>
    <p:sldId id="1125" r:id="rId23"/>
    <p:sldId id="1040" r:id="rId24"/>
    <p:sldId id="1126" r:id="rId25"/>
    <p:sldId id="1127" r:id="rId26"/>
    <p:sldId id="1138" r:id="rId27"/>
    <p:sldId id="1128" r:id="rId28"/>
    <p:sldId id="1129" r:id="rId29"/>
    <p:sldId id="1131" r:id="rId30"/>
    <p:sldId id="1139" r:id="rId31"/>
    <p:sldId id="1145" r:id="rId32"/>
    <p:sldId id="1146" r:id="rId33"/>
    <p:sldId id="1147" r:id="rId34"/>
    <p:sldId id="1087" r:id="rId35"/>
    <p:sldId id="1088" r:id="rId36"/>
    <p:sldId id="1089" r:id="rId37"/>
    <p:sldId id="1090" r:id="rId38"/>
    <p:sldId id="1091" r:id="rId39"/>
    <p:sldId id="1092" r:id="rId40"/>
    <p:sldId id="1093" r:id="rId41"/>
    <p:sldId id="1094" r:id="rId42"/>
    <p:sldId id="1095" r:id="rId43"/>
    <p:sldId id="1096" r:id="rId44"/>
    <p:sldId id="1097" r:id="rId45"/>
    <p:sldId id="1104" r:id="rId46"/>
    <p:sldId id="1098" r:id="rId47"/>
    <p:sldId id="1101" r:id="rId48"/>
    <p:sldId id="1023" r:id="rId49"/>
    <p:sldId id="1041" r:id="rId50"/>
    <p:sldId id="1042" r:id="rId51"/>
    <p:sldId id="1043" r:id="rId52"/>
    <p:sldId id="1044" r:id="rId53"/>
    <p:sldId id="1045" r:id="rId54"/>
    <p:sldId id="1046" r:id="rId55"/>
    <p:sldId id="1047" r:id="rId56"/>
    <p:sldId id="1009" r:id="rId57"/>
    <p:sldId id="1140" r:id="rId58"/>
    <p:sldId id="1013" r:id="rId59"/>
    <p:sldId id="1014" r:id="rId60"/>
    <p:sldId id="1148" r:id="rId61"/>
    <p:sldId id="1149" r:id="rId62"/>
    <p:sldId id="1150" r:id="rId63"/>
    <p:sldId id="1151" r:id="rId64"/>
    <p:sldId id="1152" r:id="rId65"/>
    <p:sldId id="1153" r:id="rId66"/>
    <p:sldId id="1154" r:id="rId67"/>
    <p:sldId id="1155" r:id="rId68"/>
    <p:sldId id="1156" r:id="rId69"/>
    <p:sldId id="1141" r:id="rId70"/>
    <p:sldId id="1105" r:id="rId71"/>
    <p:sldId id="1106" r:id="rId72"/>
    <p:sldId id="1107" r:id="rId73"/>
    <p:sldId id="1108" r:id="rId74"/>
    <p:sldId id="1158" r:id="rId75"/>
    <p:sldId id="1109" r:id="rId76"/>
    <p:sldId id="1144" r:id="rId77"/>
    <p:sldId id="1110" r:id="rId78"/>
    <p:sldId id="1111" r:id="rId79"/>
    <p:sldId id="1112" r:id="rId80"/>
    <p:sldId id="1159" r:id="rId81"/>
    <p:sldId id="1114" r:id="rId82"/>
    <p:sldId id="1115" r:id="rId83"/>
    <p:sldId id="1116" r:id="rId84"/>
    <p:sldId id="1117" r:id="rId85"/>
    <p:sldId id="1118" r:id="rId86"/>
    <p:sldId id="1119" r:id="rId87"/>
    <p:sldId id="1120" r:id="rId88"/>
    <p:sldId id="1121" r:id="rId89"/>
    <p:sldId id="1122" r:id="rId90"/>
    <p:sldId id="1143" r:id="rId91"/>
    <p:sldId id="946" r:id="rId92"/>
    <p:sldId id="1082" r:id="rId9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63D"/>
    <a:srgbClr val="FFFF00"/>
    <a:srgbClr val="5D2884"/>
    <a:srgbClr val="700000"/>
    <a:srgbClr val="2907B9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070" autoAdjust="0"/>
    <p:restoredTop sz="87990" autoAdjust="0"/>
  </p:normalViewPr>
  <p:slideViewPr>
    <p:cSldViewPr>
      <p:cViewPr>
        <p:scale>
          <a:sx n="60" d="100"/>
          <a:sy n="60" d="100"/>
        </p:scale>
        <p:origin x="-65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402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7442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7442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7442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7442">
              <a:defRPr sz="1400">
                <a:latin typeface="Arial" charset="0"/>
              </a:defRPr>
            </a:lvl1pPr>
          </a:lstStyle>
          <a:p>
            <a:pPr>
              <a:defRPr/>
            </a:pPr>
            <a:fld id="{36C438BA-B56B-442B-A420-7CCCA93E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9FED962-F718-464A-A365-64A07C8B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D98578-A45B-4C0D-B9A0-BEDCA753510C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26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E9DC4-9EC8-4D55-A244-B61BCD7C9EB2}" type="slidenum">
              <a:rPr lang="en-US" sz="1300" smtClean="0"/>
              <a:pPr eaLnBrk="1" hangingPunct="1"/>
              <a:t>27</a:t>
            </a:fld>
            <a:endParaRPr lang="en-US" sz="130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30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E0927-815A-4E7B-BC8D-4B7BAFD8BF5B}" type="slidenum">
              <a:rPr lang="en-US" sz="1300" smtClean="0"/>
              <a:pPr eaLnBrk="1" hangingPunct="1"/>
              <a:t>31</a:t>
            </a:fld>
            <a:endParaRPr lang="en-US" sz="1300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27CF70-CA07-4F52-99F4-A846071872B8}" type="slidenum">
              <a:rPr lang="en-US" sz="1300" smtClean="0"/>
              <a:pPr eaLnBrk="1" hangingPunct="1"/>
              <a:t>34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708A1-06BB-487D-9FA0-8C869D7DD52D}" type="slidenum">
              <a:rPr lang="en-US" sz="1300" smtClean="0"/>
              <a:pPr eaLnBrk="1" hangingPunct="1"/>
              <a:t>47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E3846-6C80-4713-8468-D223E308367D}" type="slidenum">
              <a:rPr lang="en-US" sz="1300" smtClean="0"/>
              <a:pPr eaLnBrk="1" hangingPunct="1"/>
              <a:t>49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57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DBDF9-261F-4FC6-8945-AC9B316A6224}" type="slidenum">
              <a:rPr lang="en-US" sz="1400" smtClean="0"/>
              <a:pPr eaLnBrk="1" hangingPunct="1"/>
              <a:t>58</a:t>
            </a:fld>
            <a:endParaRPr lang="en-US" sz="14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60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69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76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90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52C9E-C019-4BD4-A050-3694E29A7ABA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008509-6817-416F-A984-6E64FA1113EA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E5F1EF-FE02-4E07-958A-E532745580EB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FFBD-B55C-4BDA-A201-577C98660D86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87E4E-740A-4889-9EBC-6DC3201CB064}" type="slidenum">
              <a:rPr lang="en-US" sz="1300" smtClean="0"/>
              <a:pPr eaLnBrk="1" hangingPunct="1"/>
              <a:t>20</a:t>
            </a:fld>
            <a:endParaRPr lang="en-US" sz="13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2E4DD-D631-4AB8-9854-4A98DC5C310F}" type="slidenum">
              <a:rPr lang="en-US" sz="1300" smtClean="0"/>
              <a:pPr eaLnBrk="1" hangingPunct="1"/>
              <a:t>21</a:t>
            </a:fld>
            <a:endParaRPr lang="en-US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3638"/>
            <a:ext cx="53340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E419-6D0A-4FF4-AFDB-00C681A72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8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C2E7-A679-4DC7-900B-5A2A9952B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2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1064-8127-49EB-BA56-E8443ECEC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4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BF0C-EE92-4F64-959A-EB4BB9432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92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4619-95C7-49AF-AF70-790327276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9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1DEB-6BE2-4622-ABD2-7ACDBF644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F6E1-6660-4077-BB0E-043E2E61F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3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2157-99D6-4BE5-908E-D806A4119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CC87-3F28-4C19-BAD8-0D18AC8B1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1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CBB8-8BB7-47E2-87CF-784395EEE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18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7E0C0-D2B5-40A4-AD36-0A5A6874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6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D58F-0F83-483F-8898-8088C0BCD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7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AE45-F157-492C-BA17-D00928A7F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49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5B0F3762-290E-4991-9EDE-C4B050A5C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59532" y="1640396"/>
            <a:ext cx="8264525" cy="1752600"/>
          </a:xfrm>
        </p:spPr>
        <p:txBody>
          <a:bodyPr/>
          <a:lstStyle/>
          <a:p>
            <a:pPr algn="r"/>
            <a:r>
              <a:rPr lang="en-US" sz="5400" dirty="0" smtClean="0"/>
              <a:t>Modeling Opinions and  Beyond in Social Media</a:t>
            </a:r>
            <a:endParaRPr lang="en-US" sz="48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139825" y="4196171"/>
            <a:ext cx="7356475" cy="1789113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dirty="0" smtClean="0"/>
              <a:t>Bing Liu</a:t>
            </a:r>
          </a:p>
          <a:p>
            <a:pPr algn="r">
              <a:spcBef>
                <a:spcPct val="0"/>
              </a:spcBef>
            </a:pPr>
            <a:r>
              <a:rPr lang="en-US" dirty="0" smtClean="0"/>
              <a:t>University Of Illinois at Chicago</a:t>
            </a:r>
          </a:p>
          <a:p>
            <a:pPr algn="r">
              <a:spcBef>
                <a:spcPct val="0"/>
              </a:spcBef>
            </a:pPr>
            <a:r>
              <a:rPr lang="en-US" dirty="0" smtClean="0"/>
              <a:t>liub@cs.uic.edu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83264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KDD-2012 Summer School, August 10, 2012,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Beijing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, China 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16784B-5E26-4F61-BC36-96245D91B21D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main types of opinions </a:t>
            </a:r>
            <a:br>
              <a:rPr lang="en-US" smtClean="0"/>
            </a:br>
            <a:r>
              <a:rPr lang="en-US" sz="2400" smtClean="0"/>
              <a:t>(Jindal and Liu 2006; Liu, 2010)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Regular opinions</a:t>
            </a:r>
            <a:r>
              <a:rPr lang="en-US" sz="2800" smtClean="0"/>
              <a:t>: Sentiment/opinion expressions on some target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Direct opinions</a:t>
            </a:r>
            <a:r>
              <a:rPr lang="en-US" sz="240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“The</a:t>
            </a:r>
            <a:r>
              <a:rPr lang="en-US" smtClean="0">
                <a:solidFill>
                  <a:srgbClr val="0000FF"/>
                </a:solidFill>
              </a:rPr>
              <a:t> touch screen </a:t>
            </a:r>
            <a:r>
              <a:rPr lang="en-US" smtClean="0"/>
              <a:t>is really cool.”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Indirect opinions</a:t>
            </a:r>
            <a:r>
              <a:rPr lang="en-US" sz="240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“After taking the drug, my pain has gone.”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smtClean="0">
                <a:solidFill>
                  <a:srgbClr val="FF0000"/>
                </a:solidFill>
              </a:rPr>
              <a:t>Comparative opinions: </a:t>
            </a:r>
            <a:r>
              <a:rPr lang="en-US" sz="2800" smtClean="0"/>
              <a:t>Comparisons of more than one entity.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E.g., “iPhone is better than Blackberry.”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We focus on regular opinions in this talk, and just call them opinions.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399463" cy="1139825"/>
          </a:xfrm>
        </p:spPr>
        <p:txBody>
          <a:bodyPr/>
          <a:lstStyle/>
          <a:p>
            <a:r>
              <a:rPr lang="en-US" smtClean="0"/>
              <a:t>Basic Definition of an Opinion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opinion</a:t>
            </a:r>
            <a:r>
              <a:rPr lang="en-US" dirty="0" smtClean="0"/>
              <a:t> is a quadruple, 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target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sentiment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holder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time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This definition is concise, but is not easy to use in many applications.</a:t>
            </a:r>
          </a:p>
          <a:p>
            <a:pPr lvl="1"/>
            <a:r>
              <a:rPr lang="en-US" dirty="0" smtClean="0"/>
              <a:t>The target description can be </a:t>
            </a:r>
            <a:r>
              <a:rPr lang="en-US" dirty="0" smtClean="0"/>
              <a:t>quite complex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“</a:t>
            </a:r>
            <a:r>
              <a:rPr lang="en-US" i="1" dirty="0" smtClean="0"/>
              <a:t>I bought a Canon G12 camera last week. The </a:t>
            </a:r>
            <a:r>
              <a:rPr lang="en-US" i="1" dirty="0" smtClean="0">
                <a:solidFill>
                  <a:srgbClr val="FF0000"/>
                </a:solidFill>
              </a:rPr>
              <a:t>picture quality </a:t>
            </a:r>
            <a:r>
              <a:rPr lang="en-US" i="1" dirty="0" smtClean="0"/>
              <a:t>is amazing</a:t>
            </a:r>
            <a:r>
              <a:rPr lang="en-US" dirty="0" smtClean="0"/>
              <a:t>.”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Target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FF0000"/>
                </a:solidFill>
              </a:rPr>
              <a:t>picture quality? </a:t>
            </a:r>
            <a:r>
              <a:rPr lang="en-US" dirty="0" smtClean="0"/>
              <a:t>(not quite)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4F9036-7BF8-4343-AF6E-2B3141AD815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1800" y="368300"/>
            <a:ext cx="8277225" cy="1139825"/>
          </a:xfrm>
        </p:spPr>
        <p:txBody>
          <a:bodyPr/>
          <a:lstStyle/>
          <a:p>
            <a:r>
              <a:rPr lang="en-US" smtClean="0"/>
              <a:t>A More Practical Definition</a:t>
            </a:r>
            <a:br>
              <a:rPr lang="en-US" smtClean="0"/>
            </a:br>
            <a:r>
              <a:rPr lang="en-US" sz="2400" smtClean="0"/>
              <a:t>(Hu and Liu 2004; Liu, in NLP handbook,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63"/>
            <a:ext cx="8363272" cy="45735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i="1" dirty="0" smtClean="0">
                <a:solidFill>
                  <a:srgbClr val="FF0000"/>
                </a:solidFill>
              </a:rPr>
              <a:t>opinion</a:t>
            </a:r>
            <a:r>
              <a:rPr lang="en-US" dirty="0" smtClean="0">
                <a:solidFill>
                  <a:srgbClr val="FF0000"/>
                </a:solidFill>
              </a:rPr>
              <a:t> is a quintuple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(</a:t>
            </a:r>
            <a:r>
              <a:rPr lang="en-US" i="1" dirty="0" err="1" smtClean="0">
                <a:solidFill>
                  <a:srgbClr val="3333FF"/>
                </a:solidFill>
              </a:rPr>
              <a:t>e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j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a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jk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so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ijkl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),</a:t>
            </a:r>
          </a:p>
          <a:p>
            <a:pPr lvl="1">
              <a:spcBef>
                <a:spcPts val="1200"/>
              </a:spcBef>
              <a:defRPr/>
            </a:pPr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dirty="0" smtClean="0"/>
              <a:t> is a target entity.</a:t>
            </a:r>
          </a:p>
          <a:p>
            <a:pPr lvl="1">
              <a:spcBef>
                <a:spcPts val="200"/>
              </a:spcBef>
              <a:defRPr/>
            </a:pPr>
            <a:r>
              <a:rPr lang="en-US" i="1" dirty="0" err="1" smtClean="0"/>
              <a:t>a</a:t>
            </a:r>
            <a:r>
              <a:rPr lang="en-US" i="1" baseline="-25000" dirty="0" err="1" smtClean="0"/>
              <a:t>jk</a:t>
            </a:r>
            <a:r>
              <a:rPr lang="en-US" dirty="0" smtClean="0"/>
              <a:t> </a:t>
            </a:r>
            <a:r>
              <a:rPr lang="en-US" dirty="0" smtClean="0"/>
              <a:t>is a feature/aspect of the entity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pPr lvl="1">
              <a:spcBef>
                <a:spcPts val="200"/>
              </a:spcBef>
              <a:defRPr/>
            </a:pPr>
            <a:r>
              <a:rPr lang="en-US" i="1" dirty="0" err="1" smtClean="0">
                <a:ea typeface="+mn-ea"/>
                <a:cs typeface="+mn-cs"/>
              </a:rPr>
              <a:t>so</a:t>
            </a:r>
            <a:r>
              <a:rPr lang="en-US" i="1" baseline="-25000" dirty="0" err="1" smtClean="0">
                <a:ea typeface="+mn-ea"/>
                <a:cs typeface="+mn-cs"/>
              </a:rPr>
              <a:t>ijkl</a:t>
            </a:r>
            <a:r>
              <a:rPr lang="en-US" dirty="0" smtClean="0">
                <a:ea typeface="+mn-ea"/>
                <a:cs typeface="+mn-cs"/>
              </a:rPr>
              <a:t> is the sentiment value of the opinion of the opinion holder </a:t>
            </a:r>
            <a:r>
              <a:rPr lang="en-US" i="1" dirty="0" smtClean="0">
                <a:ea typeface="+mn-ea"/>
                <a:cs typeface="+mn-cs"/>
              </a:rPr>
              <a:t>h</a:t>
            </a:r>
            <a:r>
              <a:rPr lang="en-US" i="1" baseline="-25000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on aspect </a:t>
            </a:r>
            <a:r>
              <a:rPr lang="en-US" i="1" dirty="0" err="1" smtClean="0">
                <a:ea typeface="+mn-ea"/>
                <a:cs typeface="+mn-cs"/>
              </a:rPr>
              <a:t>a</a:t>
            </a:r>
            <a:r>
              <a:rPr lang="en-US" i="1" baseline="-25000" dirty="0" err="1" smtClean="0">
                <a:ea typeface="+mn-ea"/>
                <a:cs typeface="+mn-cs"/>
              </a:rPr>
              <a:t>jk</a:t>
            </a:r>
            <a:r>
              <a:rPr lang="en-US" dirty="0" smtClean="0">
                <a:ea typeface="+mn-ea"/>
                <a:cs typeface="+mn-cs"/>
              </a:rPr>
              <a:t> of entity </a:t>
            </a:r>
            <a:r>
              <a:rPr lang="en-US" i="1" dirty="0" err="1" smtClean="0">
                <a:ea typeface="+mn-ea"/>
                <a:cs typeface="+mn-cs"/>
              </a:rPr>
              <a:t>e</a:t>
            </a:r>
            <a:r>
              <a:rPr lang="en-US" i="1" baseline="-25000" dirty="0" err="1" smtClean="0">
                <a:ea typeface="+mn-ea"/>
                <a:cs typeface="+mn-cs"/>
              </a:rPr>
              <a:t>j</a:t>
            </a:r>
            <a:r>
              <a:rPr lang="en-US" dirty="0" smtClean="0">
                <a:ea typeface="+mn-ea"/>
                <a:cs typeface="+mn-cs"/>
              </a:rPr>
              <a:t> at time </a:t>
            </a:r>
            <a:r>
              <a:rPr lang="en-US" i="1" dirty="0" err="1" smtClean="0">
                <a:ea typeface="+mn-ea"/>
                <a:cs typeface="+mn-cs"/>
              </a:rPr>
              <a:t>t</a:t>
            </a:r>
            <a:r>
              <a:rPr lang="en-US" i="1" baseline="-25000" dirty="0" err="1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. </a:t>
            </a:r>
            <a:r>
              <a:rPr lang="en-US" i="1" dirty="0" err="1" smtClean="0">
                <a:ea typeface="+mn-ea"/>
                <a:cs typeface="+mn-cs"/>
              </a:rPr>
              <a:t>so</a:t>
            </a:r>
            <a:r>
              <a:rPr lang="en-US" i="1" baseline="-25000" dirty="0" err="1" smtClean="0">
                <a:ea typeface="+mn-ea"/>
                <a:cs typeface="+mn-cs"/>
              </a:rPr>
              <a:t>ijkl</a:t>
            </a:r>
            <a:r>
              <a:rPr lang="en-US" dirty="0" smtClean="0">
                <a:ea typeface="+mn-ea"/>
                <a:cs typeface="+mn-cs"/>
              </a:rPr>
              <a:t> is +</a:t>
            </a:r>
            <a:r>
              <a:rPr lang="en-US" dirty="0" err="1" smtClean="0">
                <a:ea typeface="+mn-ea"/>
                <a:cs typeface="+mn-cs"/>
              </a:rPr>
              <a:t>ve</a:t>
            </a:r>
            <a:r>
              <a:rPr lang="en-US" dirty="0" smtClean="0">
                <a:ea typeface="+mn-ea"/>
                <a:cs typeface="+mn-cs"/>
              </a:rPr>
              <a:t>, -</a:t>
            </a:r>
            <a:r>
              <a:rPr lang="en-US" dirty="0" err="1" smtClean="0">
                <a:ea typeface="+mn-ea"/>
                <a:cs typeface="+mn-cs"/>
              </a:rPr>
              <a:t>ve</a:t>
            </a:r>
            <a:r>
              <a:rPr lang="en-US" dirty="0" smtClean="0">
                <a:ea typeface="+mn-ea"/>
                <a:cs typeface="+mn-cs"/>
              </a:rPr>
              <a:t>, or </a:t>
            </a:r>
            <a:r>
              <a:rPr lang="en-US" dirty="0" err="1" smtClean="0">
                <a:ea typeface="+mn-ea"/>
                <a:cs typeface="+mn-cs"/>
              </a:rPr>
              <a:t>neu</a:t>
            </a:r>
            <a:r>
              <a:rPr lang="en-US" dirty="0" smtClean="0">
                <a:ea typeface="+mn-ea"/>
                <a:cs typeface="+mn-cs"/>
              </a:rPr>
              <a:t>, or a </a:t>
            </a:r>
            <a:r>
              <a:rPr lang="en-US" dirty="0" smtClean="0"/>
              <a:t>more granular rating. </a:t>
            </a:r>
            <a:endParaRPr lang="en-US" dirty="0" smtClean="0">
              <a:ea typeface="+mn-ea"/>
              <a:cs typeface="+mn-cs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 is an opinion holder. </a:t>
            </a:r>
          </a:p>
          <a:p>
            <a:pPr lvl="1">
              <a:spcBef>
                <a:spcPts val="200"/>
              </a:spcBef>
              <a:defRPr/>
            </a:pP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 is the time when the opinion was expressed. </a:t>
            </a:r>
            <a:endParaRPr lang="en-US" dirty="0" smtClean="0"/>
          </a:p>
          <a:p>
            <a:pPr>
              <a:spcBef>
                <a:spcPts val="200"/>
              </a:spcBef>
              <a:defRPr/>
            </a:pPr>
            <a:r>
              <a:rPr lang="en-US" dirty="0" smtClean="0"/>
              <a:t>Still a simplified definition (see Liu, 2012 book)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1D2A4-CAAB-4E6B-A135-927A5D8A06F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046030-0B98-4222-A6BE-CCAB497226A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the unstructured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9075"/>
            <a:ext cx="8352159" cy="464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Objective</a:t>
            </a:r>
            <a:r>
              <a:rPr lang="en-US" sz="2800" dirty="0" smtClean="0"/>
              <a:t>: Given an opinion document,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Discover all quintuples (</a:t>
            </a:r>
            <a:r>
              <a:rPr lang="en-US" sz="2400" i="1" dirty="0" err="1" smtClean="0">
                <a:solidFill>
                  <a:srgbClr val="0000FF"/>
                </a:solidFill>
              </a:rPr>
              <a:t>e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</a:rPr>
              <a:t>a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</a:rPr>
              <a:t>so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ijkl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i="1" dirty="0" smtClean="0">
                <a:solidFill>
                  <a:srgbClr val="0000FF"/>
                </a:solidFill>
              </a:rPr>
              <a:t>h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Or, solve some simpler forms of the problem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E.g., sentiment classification at the document or sentence level.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863D"/>
                </a:solidFill>
              </a:rPr>
              <a:t>With </a:t>
            </a:r>
            <a:r>
              <a:rPr lang="en-US" sz="2800" dirty="0" smtClean="0">
                <a:solidFill>
                  <a:srgbClr val="00863D"/>
                </a:solidFill>
              </a:rPr>
              <a:t>the quintuples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Unstructured Text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</a:rPr>
              <a:t> Structured Data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/>
              <a:t>Traditional data and visualization tools can be used to slice, dice and visualize the results.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/>
              <a:t>Enable qualitative and quantitative analysis</a:t>
            </a:r>
            <a:r>
              <a:rPr lang="en-US" sz="2400" dirty="0" smtClean="0">
                <a:solidFill>
                  <a:srgbClr val="0000FF"/>
                </a:solidFill>
              </a:rPr>
              <a:t>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</a:t>
            </a:r>
            <a:r>
              <a:rPr lang="en-US" sz="2800" dirty="0"/>
              <a:t>e definition/model is widely used in industry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Abstraction (2): Opinion 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46466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With a lot of opinions, a summary is necessary.</a:t>
            </a:r>
          </a:p>
          <a:p>
            <a:pPr lvl="1"/>
            <a:r>
              <a:rPr lang="en-US" dirty="0" smtClean="0"/>
              <a:t>A multi-document summary task</a:t>
            </a:r>
          </a:p>
          <a:p>
            <a:r>
              <a:rPr lang="en-US" dirty="0" smtClean="0"/>
              <a:t>Different from traditional summary of facts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 fact = any number of the same fact</a:t>
            </a:r>
          </a:p>
          <a:p>
            <a:r>
              <a:rPr lang="en-US" dirty="0" smtClean="0"/>
              <a:t>Opinion summary has a quantitative </a:t>
            </a:r>
            <a:r>
              <a:rPr lang="en-US" dirty="0" smtClean="0"/>
              <a:t>side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 opinion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</a:t>
            </a:r>
            <a:r>
              <a:rPr lang="en-US" dirty="0" smtClean="0">
                <a:solidFill>
                  <a:srgbClr val="00B050"/>
                </a:solidFill>
              </a:rPr>
              <a:t> any number of the same opinion</a:t>
            </a:r>
          </a:p>
          <a:p>
            <a:pPr lvl="1"/>
            <a:r>
              <a:rPr lang="en-US" dirty="0" smtClean="0"/>
              <a:t>The </a:t>
            </a:r>
            <a:r>
              <a:rPr lang="en-US" sz="2400" dirty="0" smtClean="0"/>
              <a:t>quintuple representation </a:t>
            </a:r>
            <a:r>
              <a:rPr lang="en-US" sz="2400" dirty="0" smtClean="0"/>
              <a:t>provides a basis for opinion summarization</a:t>
            </a:r>
            <a:r>
              <a:rPr lang="en-US" sz="2400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ACA2E6-B0A4-460F-8B1C-92BEA5FDF71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AA8E8-134C-4396-BD7A-C2CAE3577130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4" y="288925"/>
            <a:ext cx="8590917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(Aspect)Feature-based opinion summary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(Hu &amp; Liu, 2004)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808163"/>
            <a:ext cx="4260850" cy="4249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i="1" smtClean="0"/>
              <a:t>	</a:t>
            </a:r>
            <a:r>
              <a:rPr lang="en-US" sz="2200" i="1" smtClean="0"/>
              <a:t>“</a:t>
            </a:r>
            <a:r>
              <a:rPr lang="en-US" sz="2000" smtClean="0"/>
              <a:t>“</a:t>
            </a:r>
            <a:r>
              <a:rPr lang="en-US" sz="2000" i="1" smtClean="0"/>
              <a:t>I bought an </a:t>
            </a:r>
            <a:r>
              <a:rPr lang="en-US" sz="2000" i="1" smtClean="0">
                <a:solidFill>
                  <a:srgbClr val="FF0000"/>
                </a:solidFill>
              </a:rPr>
              <a:t>iPhone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i="1" smtClean="0"/>
              <a:t>a few days ago. It is such a nice</a:t>
            </a:r>
            <a:r>
              <a:rPr lang="en-US" sz="2000" i="1" smtClean="0">
                <a:solidFill>
                  <a:srgbClr val="0000FF"/>
                </a:solidFill>
              </a:rPr>
              <a:t> phone. </a:t>
            </a:r>
            <a:r>
              <a:rPr lang="en-US" sz="2000" i="1" smtClean="0"/>
              <a:t>The</a:t>
            </a:r>
            <a:r>
              <a:rPr lang="en-US" sz="2000" i="1" smtClean="0">
                <a:solidFill>
                  <a:srgbClr val="0000FF"/>
                </a:solidFill>
              </a:rPr>
              <a:t> touch screen </a:t>
            </a:r>
            <a:r>
              <a:rPr lang="en-US" sz="2000" i="1" smtClean="0"/>
              <a:t>is really cool</a:t>
            </a:r>
            <a:r>
              <a:rPr lang="en-US" sz="2000" i="1" smtClean="0">
                <a:solidFill>
                  <a:srgbClr val="0000FF"/>
                </a:solidFill>
              </a:rPr>
              <a:t>. </a:t>
            </a:r>
            <a:r>
              <a:rPr lang="en-US" sz="2000" i="1" smtClean="0"/>
              <a:t>The</a:t>
            </a:r>
            <a:r>
              <a:rPr lang="en-US" sz="2000" i="1" smtClean="0">
                <a:solidFill>
                  <a:srgbClr val="0000FF"/>
                </a:solidFill>
              </a:rPr>
              <a:t> voice quality </a:t>
            </a:r>
            <a:r>
              <a:rPr lang="en-US" sz="2000" i="1" smtClean="0"/>
              <a:t>is clear too. It is much better than my old </a:t>
            </a:r>
            <a:r>
              <a:rPr lang="en-US" sz="2000" i="1" smtClean="0">
                <a:solidFill>
                  <a:srgbClr val="FF0000"/>
                </a:solidFill>
              </a:rPr>
              <a:t>Blackberry</a:t>
            </a:r>
            <a:r>
              <a:rPr lang="en-US" sz="2000" i="1" smtClean="0"/>
              <a:t>,</a:t>
            </a:r>
            <a:r>
              <a:rPr lang="en-US" sz="2000" i="1" smtClean="0">
                <a:solidFill>
                  <a:srgbClr val="0000FF"/>
                </a:solidFill>
              </a:rPr>
              <a:t>. </a:t>
            </a:r>
            <a:r>
              <a:rPr lang="en-US" sz="2000" i="1" smtClean="0"/>
              <a:t>However,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i="1" smtClean="0">
                <a:solidFill>
                  <a:srgbClr val="700000"/>
                </a:solidFill>
              </a:rPr>
              <a:t>my mother </a:t>
            </a:r>
            <a:r>
              <a:rPr lang="en-US" sz="2000" i="1" smtClean="0"/>
              <a:t>was mad with me as I did not tell her before I bought the</a:t>
            </a:r>
            <a:r>
              <a:rPr lang="en-US" sz="2000" i="1" smtClean="0">
                <a:solidFill>
                  <a:srgbClr val="0000FF"/>
                </a:solidFill>
              </a:rPr>
              <a:t> phone. </a:t>
            </a:r>
            <a:r>
              <a:rPr lang="en-US" sz="2000" i="1" smtClean="0"/>
              <a:t>She also thought the phone was too </a:t>
            </a:r>
            <a:r>
              <a:rPr lang="en-US" sz="2000" i="1" smtClean="0">
                <a:solidFill>
                  <a:srgbClr val="0000FF"/>
                </a:solidFill>
              </a:rPr>
              <a:t>expensive, …” </a:t>
            </a:r>
          </a:p>
          <a:p>
            <a:pPr>
              <a:buFont typeface="Wingdings" pitchFamily="2" charset="2"/>
              <a:buNone/>
            </a:pPr>
            <a:endParaRPr lang="en-US" sz="22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….</a:t>
            </a:r>
          </a:p>
        </p:txBody>
      </p:sp>
      <p:sp>
        <p:nvSpPr>
          <p:cNvPr id="757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27588" y="1449388"/>
            <a:ext cx="4148137" cy="4859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3333CC"/>
                </a:solidFill>
              </a:rPr>
              <a:t>Feature Based Summary of iPhone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Feature1</a:t>
            </a:r>
            <a:r>
              <a:rPr lang="en-US" sz="1800" smtClean="0"/>
              <a:t>: </a:t>
            </a:r>
            <a:r>
              <a:rPr lang="en-US" sz="1800" b="1" smtClean="0">
                <a:solidFill>
                  <a:srgbClr val="FF0000"/>
                </a:solidFill>
              </a:rPr>
              <a:t>Touch screen</a:t>
            </a:r>
            <a:endParaRPr lang="en-US" sz="1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accent2"/>
                </a:solidFill>
              </a:rPr>
              <a:t>Positive</a:t>
            </a:r>
            <a:r>
              <a:rPr lang="en-US" sz="1800" smtClean="0"/>
              <a:t>:</a:t>
            </a:r>
            <a:r>
              <a:rPr lang="en-US" sz="1800" i="1" smtClean="0"/>
              <a:t>  </a:t>
            </a:r>
            <a:r>
              <a:rPr lang="en-US" sz="1800" smtClean="0"/>
              <a:t>212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The </a:t>
            </a:r>
            <a:r>
              <a:rPr lang="en-US" sz="1800" i="1" smtClean="0">
                <a:solidFill>
                  <a:srgbClr val="FF0000"/>
                </a:solidFill>
              </a:rPr>
              <a:t>touch screen </a:t>
            </a:r>
            <a:r>
              <a:rPr lang="en-US" sz="1800" i="1" smtClean="0"/>
              <a:t>was really cool</a:t>
            </a:r>
            <a:r>
              <a:rPr lang="en-US" sz="1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The </a:t>
            </a:r>
            <a:r>
              <a:rPr lang="en-US" sz="1800" i="1" smtClean="0">
                <a:solidFill>
                  <a:srgbClr val="FF0000"/>
                </a:solidFill>
              </a:rPr>
              <a:t>touch screen </a:t>
            </a:r>
            <a:r>
              <a:rPr lang="en-US" sz="1800" i="1" smtClean="0"/>
              <a:t>was so easy to use and can do amazing things. 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accent2"/>
                </a:solidFill>
              </a:rPr>
              <a:t>Negative</a:t>
            </a:r>
            <a:r>
              <a:rPr lang="en-US" sz="1800" smtClean="0"/>
              <a:t>: 6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</a:t>
            </a:r>
            <a:r>
              <a:rPr lang="en-US" sz="1800" smtClean="0">
                <a:solidFill>
                  <a:srgbClr val="FF0000"/>
                </a:solidFill>
              </a:rPr>
              <a:t>screen</a:t>
            </a:r>
            <a:r>
              <a:rPr lang="en-US" sz="1800" smtClean="0"/>
              <a:t> is easily scratched.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 have a lot of difficulty in removing finger marks from the </a:t>
            </a:r>
            <a:r>
              <a:rPr lang="en-US" sz="1800" smtClean="0">
                <a:solidFill>
                  <a:srgbClr val="FF0000"/>
                </a:solidFill>
              </a:rPr>
              <a:t>touch screen</a:t>
            </a:r>
            <a:r>
              <a:rPr lang="en-US" sz="180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Feature2</a:t>
            </a:r>
            <a:r>
              <a:rPr lang="en-US" sz="1800" smtClean="0"/>
              <a:t>: </a:t>
            </a:r>
            <a:r>
              <a:rPr lang="en-US" sz="1800" b="1" smtClean="0">
                <a:solidFill>
                  <a:srgbClr val="FF0000"/>
                </a:solidFill>
              </a:rPr>
              <a:t>voice quality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…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	</a:t>
            </a:r>
            <a:r>
              <a:rPr lang="en-US" sz="1600" i="1" smtClean="0"/>
              <a:t>Note: We omit opinion holders</a:t>
            </a:r>
            <a:endParaRPr lang="en-US" sz="16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98212A-C5F9-4A53-A5C6-FADFFCEFBBC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42875"/>
            <a:ext cx="8591550" cy="1139825"/>
          </a:xfrm>
        </p:spPr>
        <p:txBody>
          <a:bodyPr/>
          <a:lstStyle/>
          <a:p>
            <a:pPr eaLnBrk="1" hangingPunct="1"/>
            <a:r>
              <a:rPr lang="en-US" smtClean="0"/>
              <a:t>Opinion observer - visualization </a:t>
            </a:r>
            <a:r>
              <a:rPr lang="en-US" sz="2400" smtClean="0"/>
              <a:t>(Liu et al. 05)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685800"/>
            <a:ext cx="8610600" cy="2895600"/>
            <a:chOff x="96" y="432"/>
            <a:chExt cx="5424" cy="1824"/>
          </a:xfrm>
        </p:grpSpPr>
        <p:sp>
          <p:nvSpPr>
            <p:cNvPr id="16408" name="Rectangle 4"/>
            <p:cNvSpPr>
              <a:spLocks noChangeArrowheads="1"/>
            </p:cNvSpPr>
            <p:nvPr/>
          </p:nvSpPr>
          <p:spPr bwMode="auto">
            <a:xfrm>
              <a:off x="5088" y="912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Rectangle 5"/>
            <p:cNvSpPr>
              <a:spLocks noChangeArrowheads="1"/>
            </p:cNvSpPr>
            <p:nvPr/>
          </p:nvSpPr>
          <p:spPr bwMode="auto">
            <a:xfrm>
              <a:off x="4368" y="76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Rectangle 6"/>
            <p:cNvSpPr>
              <a:spLocks noChangeArrowheads="1"/>
            </p:cNvSpPr>
            <p:nvPr/>
          </p:nvSpPr>
          <p:spPr bwMode="auto">
            <a:xfrm>
              <a:off x="3648" y="100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7"/>
            <p:cNvSpPr>
              <a:spLocks noChangeArrowheads="1"/>
            </p:cNvSpPr>
            <p:nvPr/>
          </p:nvSpPr>
          <p:spPr bwMode="auto">
            <a:xfrm>
              <a:off x="2928" y="76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Rectangle 8"/>
            <p:cNvSpPr>
              <a:spLocks noChangeArrowheads="1"/>
            </p:cNvSpPr>
            <p:nvPr/>
          </p:nvSpPr>
          <p:spPr bwMode="auto">
            <a:xfrm>
              <a:off x="2208" y="624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9"/>
            <p:cNvSpPr>
              <a:spLocks noChangeShapeType="1"/>
            </p:cNvSpPr>
            <p:nvPr/>
          </p:nvSpPr>
          <p:spPr bwMode="auto">
            <a:xfrm>
              <a:off x="1776" y="144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17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Summary of reviews of    </a:t>
              </a:r>
              <a:r>
                <a:rPr lang="en-US" sz="2400">
                  <a:solidFill>
                    <a:srgbClr val="FF0000"/>
                  </a:solidFill>
                </a:rPr>
                <a:t>Cell Phone</a:t>
              </a:r>
              <a:r>
                <a:rPr lang="en-US" sz="2400"/>
                <a:t> </a:t>
              </a:r>
              <a:r>
                <a:rPr lang="en-US" sz="2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15" name="Text Box 11"/>
            <p:cNvSpPr txBox="1">
              <a:spLocks noChangeArrowheads="1"/>
            </p:cNvSpPr>
            <p:nvPr/>
          </p:nvSpPr>
          <p:spPr bwMode="auto">
            <a:xfrm>
              <a:off x="1970" y="1968"/>
              <a:ext cx="10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2000" b="1"/>
                <a:t>Voice</a:t>
              </a:r>
              <a:r>
                <a:rPr lang="en-US" sz="800" b="1"/>
                <a:t> </a:t>
              </a:r>
              <a:endParaRPr lang="en-US"/>
            </a:p>
          </p:txBody>
        </p:sp>
        <p:sp>
          <p:nvSpPr>
            <p:cNvPr id="16416" name="Text Box 12"/>
            <p:cNvSpPr txBox="1">
              <a:spLocks noChangeArrowheads="1"/>
            </p:cNvSpPr>
            <p:nvPr/>
          </p:nvSpPr>
          <p:spPr bwMode="auto">
            <a:xfrm>
              <a:off x="2690" y="1968"/>
              <a:ext cx="10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2000" b="1"/>
                <a:t>Screen</a:t>
              </a:r>
              <a:endParaRPr lang="en-US" sz="2000"/>
            </a:p>
          </p:txBody>
        </p:sp>
        <p:sp>
          <p:nvSpPr>
            <p:cNvPr id="16417" name="Text Box 13"/>
            <p:cNvSpPr txBox="1">
              <a:spLocks noChangeArrowheads="1"/>
            </p:cNvSpPr>
            <p:nvPr/>
          </p:nvSpPr>
          <p:spPr bwMode="auto">
            <a:xfrm>
              <a:off x="4176" y="196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2000" b="1"/>
                <a:t>Size </a:t>
              </a:r>
              <a:endParaRPr lang="en-US" sz="2000"/>
            </a:p>
          </p:txBody>
        </p:sp>
        <p:sp>
          <p:nvSpPr>
            <p:cNvPr id="16418" name="Text Box 14"/>
            <p:cNvSpPr txBox="1">
              <a:spLocks noChangeArrowheads="1"/>
            </p:cNvSpPr>
            <p:nvPr/>
          </p:nvSpPr>
          <p:spPr bwMode="auto">
            <a:xfrm>
              <a:off x="4848" y="196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2000" b="1"/>
                <a:t>Weight</a:t>
              </a:r>
              <a:r>
                <a:rPr lang="en-US" sz="800" b="1"/>
                <a:t> </a:t>
              </a:r>
              <a:endParaRPr lang="en-US"/>
            </a:p>
          </p:txBody>
        </p:sp>
        <p:sp>
          <p:nvSpPr>
            <p:cNvPr id="16419" name="Text Box 15"/>
            <p:cNvSpPr txBox="1">
              <a:spLocks noChangeArrowheads="1"/>
            </p:cNvSpPr>
            <p:nvPr/>
          </p:nvSpPr>
          <p:spPr bwMode="auto">
            <a:xfrm>
              <a:off x="3458" y="1968"/>
              <a:ext cx="10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2000" b="1"/>
                <a:t>Battery</a:t>
              </a:r>
              <a:endParaRPr lang="en-US" sz="2000"/>
            </a:p>
          </p:txBody>
        </p:sp>
        <p:sp>
          <p:nvSpPr>
            <p:cNvPr id="16420" name="Text Box 16"/>
            <p:cNvSpPr txBox="1">
              <a:spLocks noChangeArrowheads="1"/>
            </p:cNvSpPr>
            <p:nvPr/>
          </p:nvSpPr>
          <p:spPr bwMode="auto">
            <a:xfrm>
              <a:off x="1824" y="432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4000">
                  <a:solidFill>
                    <a:srgbClr val="3333CC"/>
                  </a:solidFill>
                </a:rPr>
                <a:t>+</a:t>
              </a:r>
            </a:p>
          </p:txBody>
        </p:sp>
        <p:sp>
          <p:nvSpPr>
            <p:cNvPr id="16421" name="Text Box 17"/>
            <p:cNvSpPr txBox="1">
              <a:spLocks noChangeArrowheads="1"/>
            </p:cNvSpPr>
            <p:nvPr/>
          </p:nvSpPr>
          <p:spPr bwMode="auto">
            <a:xfrm>
              <a:off x="1872" y="158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3200">
                  <a:solidFill>
                    <a:srgbClr val="3333CC"/>
                  </a:solidFill>
                </a:rPr>
                <a:t>_</a:t>
              </a:r>
            </a:p>
          </p:txBody>
        </p:sp>
        <p:sp>
          <p:nvSpPr>
            <p:cNvPr id="16422" name="Rectangle 18"/>
            <p:cNvSpPr>
              <a:spLocks noChangeArrowheads="1"/>
            </p:cNvSpPr>
            <p:nvPr/>
          </p:nvSpPr>
          <p:spPr bwMode="auto">
            <a:xfrm>
              <a:off x="144" y="1248"/>
              <a:ext cx="192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3513" y="3505200"/>
            <a:ext cx="8523287" cy="2667000"/>
            <a:chOff x="103" y="2208"/>
            <a:chExt cx="5369" cy="1680"/>
          </a:xfrm>
        </p:grpSpPr>
        <p:sp>
          <p:nvSpPr>
            <p:cNvPr id="16391" name="Text Box 20"/>
            <p:cNvSpPr txBox="1">
              <a:spLocks noChangeArrowheads="1"/>
            </p:cNvSpPr>
            <p:nvPr/>
          </p:nvSpPr>
          <p:spPr bwMode="auto">
            <a:xfrm>
              <a:off x="103" y="2341"/>
              <a:ext cx="182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Comparison of reviews of </a:t>
              </a: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</a:rPr>
                <a:t>	Cell Phone 1 </a:t>
              </a:r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</a:rPr>
                <a:t>	Cell Phone 2</a:t>
              </a:r>
            </a:p>
          </p:txBody>
        </p:sp>
        <p:grpSp>
          <p:nvGrpSpPr>
            <p:cNvPr id="16392" name="Group 21"/>
            <p:cNvGrpSpPr>
              <a:grpSpLocks/>
            </p:cNvGrpSpPr>
            <p:nvPr/>
          </p:nvGrpSpPr>
          <p:grpSpPr bwMode="auto">
            <a:xfrm>
              <a:off x="144" y="2976"/>
              <a:ext cx="192" cy="528"/>
              <a:chOff x="144" y="2976"/>
              <a:chExt cx="192" cy="528"/>
            </a:xfrm>
          </p:grpSpPr>
          <p:sp>
            <p:nvSpPr>
              <p:cNvPr id="16406" name="Rectangle 22"/>
              <p:cNvSpPr>
                <a:spLocks noChangeArrowheads="1"/>
              </p:cNvSpPr>
              <p:nvPr/>
            </p:nvSpPr>
            <p:spPr bwMode="auto">
              <a:xfrm>
                <a:off x="144" y="2976"/>
                <a:ext cx="192" cy="14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/>
            </p:nvSpPr>
            <p:spPr bwMode="auto">
              <a:xfrm>
                <a:off x="144" y="3360"/>
                <a:ext cx="192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" name="Rectangle 24"/>
            <p:cNvSpPr>
              <a:spLocks noChangeArrowheads="1"/>
            </p:cNvSpPr>
            <p:nvPr/>
          </p:nvSpPr>
          <p:spPr bwMode="auto">
            <a:xfrm>
              <a:off x="3888" y="2736"/>
              <a:ext cx="144" cy="91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25"/>
            <p:cNvSpPr>
              <a:spLocks noChangeArrowheads="1"/>
            </p:cNvSpPr>
            <p:nvPr/>
          </p:nvSpPr>
          <p:spPr bwMode="auto">
            <a:xfrm>
              <a:off x="4608" y="2736"/>
              <a:ext cx="144" cy="91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26"/>
            <p:cNvSpPr>
              <a:spLocks noChangeArrowheads="1"/>
            </p:cNvSpPr>
            <p:nvPr/>
          </p:nvSpPr>
          <p:spPr bwMode="auto">
            <a:xfrm>
              <a:off x="5328" y="2688"/>
              <a:ext cx="144" cy="91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Rectangle 27"/>
            <p:cNvSpPr>
              <a:spLocks noChangeArrowheads="1"/>
            </p:cNvSpPr>
            <p:nvPr/>
          </p:nvSpPr>
          <p:spPr bwMode="auto">
            <a:xfrm>
              <a:off x="5088" y="2592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8"/>
            <p:cNvSpPr>
              <a:spLocks noChangeArrowheads="1"/>
            </p:cNvSpPr>
            <p:nvPr/>
          </p:nvSpPr>
          <p:spPr bwMode="auto">
            <a:xfrm>
              <a:off x="4368" y="244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29"/>
            <p:cNvSpPr>
              <a:spLocks noChangeArrowheads="1"/>
            </p:cNvSpPr>
            <p:nvPr/>
          </p:nvSpPr>
          <p:spPr bwMode="auto">
            <a:xfrm>
              <a:off x="3648" y="268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30"/>
            <p:cNvSpPr>
              <a:spLocks noChangeArrowheads="1"/>
            </p:cNvSpPr>
            <p:nvPr/>
          </p:nvSpPr>
          <p:spPr bwMode="auto">
            <a:xfrm>
              <a:off x="2928" y="2448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31"/>
            <p:cNvSpPr>
              <a:spLocks noChangeArrowheads="1"/>
            </p:cNvSpPr>
            <p:nvPr/>
          </p:nvSpPr>
          <p:spPr bwMode="auto">
            <a:xfrm>
              <a:off x="2208" y="2304"/>
              <a:ext cx="144" cy="9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32"/>
            <p:cNvSpPr>
              <a:spLocks noChangeShapeType="1"/>
            </p:cNvSpPr>
            <p:nvPr/>
          </p:nvSpPr>
          <p:spPr bwMode="auto">
            <a:xfrm>
              <a:off x="1776" y="312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33"/>
            <p:cNvSpPr>
              <a:spLocks noChangeArrowheads="1"/>
            </p:cNvSpPr>
            <p:nvPr/>
          </p:nvSpPr>
          <p:spPr bwMode="auto">
            <a:xfrm>
              <a:off x="3168" y="2976"/>
              <a:ext cx="144" cy="91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Rectangle 34"/>
            <p:cNvSpPr>
              <a:spLocks noChangeArrowheads="1"/>
            </p:cNvSpPr>
            <p:nvPr/>
          </p:nvSpPr>
          <p:spPr bwMode="auto">
            <a:xfrm>
              <a:off x="2448" y="2880"/>
              <a:ext cx="144" cy="91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Text Box 35"/>
            <p:cNvSpPr txBox="1">
              <a:spLocks noChangeArrowheads="1"/>
            </p:cNvSpPr>
            <p:nvPr/>
          </p:nvSpPr>
          <p:spPr bwMode="auto">
            <a:xfrm>
              <a:off x="1872" y="350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3200">
                  <a:solidFill>
                    <a:srgbClr val="3333CC"/>
                  </a:solidFill>
                </a:rPr>
                <a:t>_</a:t>
              </a:r>
            </a:p>
          </p:txBody>
        </p:sp>
        <p:sp>
          <p:nvSpPr>
            <p:cNvPr id="16405" name="Text Box 36"/>
            <p:cNvSpPr txBox="1">
              <a:spLocks noChangeArrowheads="1"/>
            </p:cNvSpPr>
            <p:nvPr/>
          </p:nvSpPr>
          <p:spPr bwMode="auto">
            <a:xfrm>
              <a:off x="1824" y="2208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4000">
                  <a:solidFill>
                    <a:srgbClr val="3333CC"/>
                  </a:solidFill>
                </a:rPr>
                <a:t>+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43925" cy="1139825"/>
          </a:xfrm>
        </p:spPr>
        <p:txBody>
          <a:bodyPr/>
          <a:lstStyle/>
          <a:p>
            <a:r>
              <a:rPr lang="en-US" smtClean="0"/>
              <a:t>Feature/aspect-based opinion summary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ED3BB-4F17-4C7B-9895-46E028C9FA9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85062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Product Search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E11B6-A560-492D-9A51-0D6C69259D0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51482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6763" cy="1139825"/>
          </a:xfrm>
        </p:spPr>
        <p:txBody>
          <a:bodyPr/>
          <a:lstStyle/>
          <a:p>
            <a:r>
              <a:rPr lang="en-US" smtClean="0"/>
              <a:t>Not just ONE problem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399463" cy="47101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(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jk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so</a:t>
            </a:r>
            <a:r>
              <a:rPr lang="en-US" sz="2800" i="1" baseline="-25000" dirty="0" err="1" smtClean="0"/>
              <a:t>ijkl</a:t>
            </a:r>
            <a:r>
              <a:rPr lang="en-US" sz="2800" dirty="0" smtClean="0"/>
              <a:t>, </a:t>
            </a:r>
            <a:r>
              <a:rPr lang="en-US" sz="2800" i="1" dirty="0" smtClean="0"/>
              <a:t>h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l</a:t>
            </a:r>
            <a:r>
              <a:rPr lang="en-US" sz="2800" dirty="0" smtClean="0"/>
              <a:t>),</a:t>
            </a:r>
          </a:p>
          <a:p>
            <a:pPr lvl="1">
              <a:spcBef>
                <a:spcPts val="1200"/>
              </a:spcBef>
            </a:pP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- a target entity:  </a:t>
            </a:r>
            <a:r>
              <a:rPr lang="en-US" sz="2400" dirty="0" smtClean="0">
                <a:solidFill>
                  <a:srgbClr val="3333FF"/>
                </a:solidFill>
              </a:rPr>
              <a:t>Named Entity Extraction </a:t>
            </a:r>
            <a:r>
              <a:rPr lang="en-US" sz="2400" dirty="0" smtClean="0">
                <a:solidFill>
                  <a:srgbClr val="00863D"/>
                </a:solidFill>
              </a:rPr>
              <a:t>(more)</a:t>
            </a:r>
          </a:p>
          <a:p>
            <a:pPr lvl="1"/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jk</a:t>
            </a:r>
            <a:r>
              <a:rPr lang="en-US" sz="2400" dirty="0" smtClean="0"/>
              <a:t> - a feature/aspect of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3333FF"/>
                </a:solidFill>
              </a:rPr>
              <a:t>Information Extraction </a:t>
            </a:r>
            <a:r>
              <a:rPr lang="en-US" sz="2400" dirty="0" smtClean="0">
                <a:solidFill>
                  <a:srgbClr val="00863D"/>
                </a:solidFill>
              </a:rPr>
              <a:t>(more)</a:t>
            </a:r>
            <a:endParaRPr lang="en-US" sz="2400" dirty="0" smtClean="0">
              <a:solidFill>
                <a:srgbClr val="3333FF"/>
              </a:solidFill>
            </a:endParaRPr>
          </a:p>
          <a:p>
            <a:pPr lvl="1"/>
            <a:r>
              <a:rPr lang="en-US" sz="2400" i="1" dirty="0" err="1" smtClean="0"/>
              <a:t>so</a:t>
            </a:r>
            <a:r>
              <a:rPr lang="en-US" sz="2400" i="1" baseline="-25000" dirty="0" err="1" smtClean="0"/>
              <a:t>ijkl</a:t>
            </a:r>
            <a:r>
              <a:rPr lang="en-US" sz="2400" dirty="0" smtClean="0"/>
              <a:t> is sentiment:  </a:t>
            </a:r>
            <a:r>
              <a:rPr lang="en-US" sz="2400" dirty="0" smtClean="0">
                <a:solidFill>
                  <a:srgbClr val="3333FF"/>
                </a:solidFill>
              </a:rPr>
              <a:t>Sentiment Identification </a:t>
            </a:r>
          </a:p>
          <a:p>
            <a:pPr lvl="1"/>
            <a:r>
              <a:rPr lang="en-US" sz="2400" i="1" dirty="0" smtClean="0"/>
              <a:t>h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is an opinion holder:  </a:t>
            </a:r>
            <a:r>
              <a:rPr lang="en-US" sz="2400" dirty="0" smtClean="0">
                <a:solidFill>
                  <a:srgbClr val="3333FF"/>
                </a:solidFill>
              </a:rPr>
              <a:t>Information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339933"/>
                </a:solidFill>
              </a:rPr>
              <a:t>Data Extraction</a:t>
            </a:r>
          </a:p>
          <a:p>
            <a:pPr lvl="1"/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l</a:t>
            </a:r>
            <a:r>
              <a:rPr lang="en-US" sz="2400" dirty="0" smtClean="0"/>
              <a:t> is the time:  </a:t>
            </a:r>
            <a:r>
              <a:rPr lang="en-US" sz="2400" dirty="0" smtClean="0">
                <a:solidFill>
                  <a:srgbClr val="3333FF"/>
                </a:solidFill>
              </a:rPr>
              <a:t>Information/</a:t>
            </a:r>
            <a:r>
              <a:rPr lang="en-US" sz="2400" dirty="0" smtClean="0">
                <a:solidFill>
                  <a:srgbClr val="339933"/>
                </a:solidFill>
              </a:rPr>
              <a:t>Data Extraction</a:t>
            </a:r>
          </a:p>
          <a:p>
            <a:pPr>
              <a:spcBef>
                <a:spcPts val="600"/>
              </a:spcBef>
            </a:pPr>
            <a:r>
              <a:rPr lang="en-US" sz="2800" dirty="0" err="1" smtClean="0">
                <a:solidFill>
                  <a:srgbClr val="3333FF"/>
                </a:solidFill>
              </a:rPr>
              <a:t>Coreference</a:t>
            </a:r>
            <a:r>
              <a:rPr lang="en-US" sz="2800" dirty="0" smtClean="0">
                <a:solidFill>
                  <a:srgbClr val="3333FF"/>
                </a:solidFill>
              </a:rPr>
              <a:t> resolution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3333FF"/>
                </a:solidFill>
              </a:rPr>
              <a:t>Synonym match (voice = sound quality)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3333FF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 multifaceted and integrated problem!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F4F955-09A6-4136-8887-FB5F779AA3B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C7B5C1-0B9D-4AD8-96AF-5983A8B42DF6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11275"/>
            <a:ext cx="8193856" cy="47831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are opinions so important?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Opinions are key influencers of our behaviors. </a:t>
            </a:r>
          </a:p>
          <a:p>
            <a:pPr lvl="1"/>
            <a:r>
              <a:rPr lang="en-US" dirty="0" smtClean="0"/>
              <a:t>Our beliefs and perceptions of reality are conditioned on how others see the world. </a:t>
            </a:r>
          </a:p>
          <a:p>
            <a:pPr lvl="1"/>
            <a:r>
              <a:rPr lang="en-US" dirty="0" smtClean="0"/>
              <a:t>Whenever we need to make a decision we often seek out others’ opinions. </a:t>
            </a:r>
          </a:p>
          <a:p>
            <a:pPr lvl="2"/>
            <a:r>
              <a:rPr lang="en-US" dirty="0" smtClean="0"/>
              <a:t>True for both individuals and organizations</a:t>
            </a:r>
          </a:p>
          <a:p>
            <a:r>
              <a:rPr lang="en-US" dirty="0" smtClean="0"/>
              <a:t>It is simply the “human nature” 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want </a:t>
            </a:r>
            <a:r>
              <a:rPr lang="en-US" dirty="0" smtClean="0"/>
              <a:t>to express our opinions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also </a:t>
            </a:r>
            <a:r>
              <a:rPr lang="en-US" dirty="0" smtClean="0"/>
              <a:t>want to </a:t>
            </a:r>
            <a:r>
              <a:rPr lang="en-US" dirty="0" smtClean="0"/>
              <a:t>hear </a:t>
            </a:r>
            <a:r>
              <a:rPr lang="en-US" dirty="0" smtClean="0"/>
              <a:t>others’ opinions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54782" y="2456892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0E355-7EBC-418C-A0BA-EA9F17C77CF9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 sentiment classification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376772"/>
            <a:ext cx="8424167" cy="478907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Classify a whole opinion document </a:t>
            </a:r>
            <a:r>
              <a:rPr lang="en-US" sz="2800" dirty="0" smtClean="0"/>
              <a:t>(e.g., a review) based on the overall sentiment of the opinion holder </a:t>
            </a:r>
            <a:r>
              <a:rPr lang="en-US" sz="2000" dirty="0" smtClean="0"/>
              <a:t>(Pang et al 2002; </a:t>
            </a:r>
            <a:r>
              <a:rPr lang="en-US" sz="2000" dirty="0" err="1" smtClean="0"/>
              <a:t>Turney</a:t>
            </a:r>
            <a:r>
              <a:rPr lang="en-US" sz="2000" dirty="0" smtClean="0"/>
              <a:t> </a:t>
            </a:r>
            <a:r>
              <a:rPr lang="en-US" sz="2000" dirty="0" smtClean="0"/>
              <a:t>2002, …)</a:t>
            </a:r>
            <a:endParaRPr lang="en-US" sz="2000" dirty="0" smtClean="0"/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</a:rPr>
              <a:t>Classes</a:t>
            </a:r>
            <a:r>
              <a:rPr lang="en-US" sz="2400" dirty="0" smtClean="0"/>
              <a:t>: Positive, negative (possibly neutral)</a:t>
            </a:r>
          </a:p>
          <a:p>
            <a:pPr lvl="1" eaLnBrk="1" hangingPunct="1">
              <a:spcBef>
                <a:spcPts val="400"/>
              </a:spcBef>
            </a:pPr>
            <a:r>
              <a:rPr lang="en-US" sz="2400" dirty="0" smtClean="0"/>
              <a:t>Neutral or no opinion is hard. Most papers ignore it.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An example review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sz="2400" i="1" dirty="0" smtClean="0"/>
              <a:t>“I bought an iPhone a few days ago. It is such a nice phone, although a little large. The touch screen is cool. The voice quality is clear too. I simply love it!”</a:t>
            </a:r>
          </a:p>
          <a:p>
            <a:pPr lvl="1" eaLnBrk="1" hangingPunct="1">
              <a:spcBef>
                <a:spcPts val="4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Classification</a:t>
            </a:r>
            <a:r>
              <a:rPr lang="en-US" sz="2400" dirty="0" smtClean="0"/>
              <a:t>: positive or negative</a:t>
            </a:r>
            <a:r>
              <a:rPr lang="en-US" sz="2400" dirty="0" smtClean="0"/>
              <a:t>?</a:t>
            </a:r>
          </a:p>
          <a:p>
            <a:pPr eaLnBrk="1" hangingPunct="1">
              <a:spcBef>
                <a:spcPts val="400"/>
              </a:spcBef>
            </a:pPr>
            <a:r>
              <a:rPr lang="en-US" sz="2800" dirty="0" smtClean="0"/>
              <a:t>Classification methods: SVM, Naïve Bayes, </a:t>
            </a:r>
            <a:r>
              <a:rPr lang="en-US" sz="2800" dirty="0" err="1" smtClean="0"/>
              <a:t>etc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 and goal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8313" y="1376363"/>
            <a:ext cx="8424862" cy="486092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Assumption</a:t>
            </a:r>
            <a:r>
              <a:rPr lang="en-US" altLang="zh-CN" sz="2800" dirty="0" smtClean="0">
                <a:ea typeface="宋体" pitchFamily="2" charset="-122"/>
              </a:rPr>
              <a:t>: The doc is written by a single person and express opinion/sentiment on a single entity. </a:t>
            </a:r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Goal</a:t>
            </a:r>
            <a:r>
              <a:rPr lang="en-US" altLang="zh-CN" dirty="0" smtClean="0">
                <a:ea typeface="宋体" pitchFamily="2" charset="-122"/>
              </a:rPr>
              <a:t>: discover  </a:t>
            </a:r>
            <a:r>
              <a:rPr lang="en-US" sz="2800" dirty="0" smtClean="0"/>
              <a:t>(</a:t>
            </a:r>
            <a:r>
              <a:rPr lang="en-US" sz="2800" i="1" dirty="0" smtClean="0"/>
              <a:t>_</a:t>
            </a:r>
            <a:r>
              <a:rPr lang="en-US" sz="2800" dirty="0" smtClean="0"/>
              <a:t>, </a:t>
            </a:r>
            <a:r>
              <a:rPr lang="en-US" sz="2800" i="1" dirty="0" smtClean="0"/>
              <a:t>_</a:t>
            </a:r>
            <a:r>
              <a:rPr lang="en-US" sz="2800" dirty="0" smtClean="0"/>
              <a:t>, </a:t>
            </a:r>
            <a:r>
              <a:rPr lang="en-US" sz="2800" i="1" dirty="0" smtClean="0"/>
              <a:t>so</a:t>
            </a:r>
            <a:r>
              <a:rPr lang="en-US" sz="2800" dirty="0" smtClean="0"/>
              <a:t>, </a:t>
            </a:r>
            <a:r>
              <a:rPr lang="en-US" sz="2800" i="1" dirty="0" smtClean="0"/>
              <a:t>_</a:t>
            </a:r>
            <a:r>
              <a:rPr lang="en-US" sz="2800" dirty="0" smtClean="0"/>
              <a:t>, </a:t>
            </a:r>
            <a:r>
              <a:rPr lang="en-US" sz="2800" i="1" dirty="0" smtClean="0"/>
              <a:t>_</a:t>
            </a:r>
            <a:r>
              <a:rPr lang="en-US" sz="2800" dirty="0" smtClean="0"/>
              <a:t>),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/>
              <a:t>where e, a, h, and t are ignored</a:t>
            </a:r>
            <a:endParaRPr lang="en-US" altLang="zh-CN" sz="2400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Reviews usually satisfy the assumption</a:t>
            </a:r>
            <a:r>
              <a:rPr lang="en-US" altLang="zh-CN" dirty="0" smtClean="0">
                <a:ea typeface="宋体" pitchFamily="2" charset="-122"/>
              </a:rPr>
              <a:t>. 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Almost all papers use reviews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Positive: 4 or 5 stars, negative: 1 or 2 stars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Forum postings and blogs </a:t>
            </a:r>
            <a:r>
              <a:rPr lang="en-US" altLang="zh-CN" dirty="0" smtClean="0">
                <a:ea typeface="宋体" pitchFamily="2" charset="-122"/>
              </a:rPr>
              <a:t>do not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They can mention and compare multiple entities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400" dirty="0" smtClean="0">
                <a:ea typeface="宋体" pitchFamily="2" charset="-122"/>
              </a:rPr>
              <a:t>Many such postings express no sentiments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ADAD7-908D-48AC-B6BE-3DE634BE3E8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for supervised learning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470900" cy="464661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The problem has been studied by numerous researchers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Probably the most extensive studied problem</a:t>
            </a:r>
          </a:p>
          <a:p>
            <a:pPr lvl="2"/>
            <a:r>
              <a:rPr lang="en-US" sz="2000" dirty="0" smtClean="0"/>
              <a:t>Including domain adaption and cross-lingual, etc. 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Key:</a:t>
            </a:r>
            <a:r>
              <a:rPr lang="en-US" sz="2800" dirty="0" smtClean="0"/>
              <a:t> feature engineering. A large set of features have been tried by researchers. E.g.,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Terms frequency and different IR weighting schemes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Part of speech (POS) tags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Opinion words and phrases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Negations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Syntactic </a:t>
            </a:r>
            <a:r>
              <a:rPr lang="en-US" sz="2400" dirty="0" smtClean="0">
                <a:solidFill>
                  <a:srgbClr val="0000FF"/>
                </a:solidFill>
              </a:rPr>
              <a:t>dependency, </a:t>
            </a:r>
            <a:r>
              <a:rPr lang="en-US" sz="2400" dirty="0" err="1" smtClean="0">
                <a:solidFill>
                  <a:srgbClr val="0000FF"/>
                </a:solidFill>
              </a:rPr>
              <a:t>etc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EB5D13-6488-47A2-A180-6520AD12454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adaptation (transfer learning)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33488"/>
            <a:ext cx="8496300" cy="485933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Sentiment classification is sensitive to the domain of the training data</a:t>
            </a:r>
            <a:r>
              <a:rPr lang="en-US" sz="2800" dirty="0" smtClean="0"/>
              <a:t>.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A classifier trained using reviews from one domain often performs poorly in another domain. </a:t>
            </a: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words and even language constructs used in different domains for expressing opinions can be quite different. </a:t>
            </a:r>
          </a:p>
          <a:p>
            <a:pPr lvl="2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same word in one domain may mean positive but </a:t>
            </a:r>
            <a:r>
              <a:rPr lang="en-US" sz="1800" dirty="0" smtClean="0"/>
              <a:t>negative </a:t>
            </a:r>
            <a:r>
              <a:rPr lang="en-US" dirty="0" smtClean="0">
                <a:ea typeface="+mn-ea"/>
                <a:cs typeface="+mn-cs"/>
              </a:rPr>
              <a:t>in another, e.g., “</a:t>
            </a:r>
            <a:r>
              <a:rPr lang="en-US" i="1" dirty="0" smtClean="0">
                <a:ea typeface="+mn-ea"/>
                <a:cs typeface="+mn-cs"/>
              </a:rPr>
              <a:t>this vacuum cleaner really </a:t>
            </a:r>
            <a:r>
              <a:rPr lang="en-US" i="1" dirty="0" smtClean="0">
                <a:solidFill>
                  <a:srgbClr val="0000FF"/>
                </a:solidFill>
                <a:ea typeface="+mn-ea"/>
                <a:cs typeface="+mn-cs"/>
              </a:rPr>
              <a:t>sucks</a:t>
            </a:r>
            <a:r>
              <a:rPr lang="en-US" i="1" dirty="0" smtClean="0">
                <a:ea typeface="+mn-ea"/>
                <a:cs typeface="+mn-cs"/>
              </a:rPr>
              <a:t>.</a:t>
            </a:r>
            <a:r>
              <a:rPr lang="en-US" dirty="0" smtClean="0">
                <a:ea typeface="+mn-ea"/>
                <a:cs typeface="+mn-cs"/>
              </a:rPr>
              <a:t>” </a:t>
            </a:r>
          </a:p>
          <a:p>
            <a:pPr>
              <a:defRPr/>
            </a:pPr>
            <a:r>
              <a:rPr lang="en-US" sz="2400" dirty="0" smtClean="0"/>
              <a:t>Existing research has used labeled data from one domain and unlabeled data from the target domain and general opinion words for learning </a:t>
            </a:r>
            <a:r>
              <a:rPr lang="en-US" sz="2000" dirty="0" smtClean="0"/>
              <a:t>(</a:t>
            </a:r>
            <a:r>
              <a:rPr lang="en-US" sz="2000" dirty="0" err="1" smtClean="0"/>
              <a:t>Aue</a:t>
            </a:r>
            <a:r>
              <a:rPr lang="en-US" sz="2000" dirty="0" smtClean="0"/>
              <a:t> and </a:t>
            </a:r>
            <a:r>
              <a:rPr lang="en-US" sz="2000" dirty="0" err="1" smtClean="0"/>
              <a:t>Gamon</a:t>
            </a:r>
            <a:r>
              <a:rPr lang="en-US" sz="2000" dirty="0" smtClean="0"/>
              <a:t> 2005; Blitzer et al 2007; Yang et al 2006; Pan et al 2010; Wu, Tan and Cheng 2009; </a:t>
            </a:r>
            <a:r>
              <a:rPr lang="en-US" sz="2000" dirty="0" err="1" smtClean="0"/>
              <a:t>Bollegala</a:t>
            </a:r>
            <a:r>
              <a:rPr lang="en-US" sz="2000" dirty="0" smtClean="0"/>
              <a:t>, Weir and Carroll 2011; He, Lin and </a:t>
            </a:r>
            <a:r>
              <a:rPr lang="en-US" sz="2000" dirty="0" err="1" smtClean="0"/>
              <a:t>Alani</a:t>
            </a:r>
            <a:r>
              <a:rPr lang="en-US" sz="2000" dirty="0" smtClean="0"/>
              <a:t> 2011).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E2EEB-4C18-4168-997C-E376DF8A7A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Cross-lingual sentiment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12875"/>
            <a:ext cx="8399463" cy="468153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Useful in the following scenarios: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E.g., there are many English sentiment corpora, but for other languages (e.g. Chinese), the annotated sentiment corpora may be limited.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Utilizing English corpora for Chinese sentiment classification can relieve the labeling burden.</a:t>
            </a:r>
          </a:p>
          <a:p>
            <a:pPr>
              <a:defRPr/>
            </a:pPr>
            <a:r>
              <a:rPr lang="en-US" sz="2800" dirty="0" smtClean="0"/>
              <a:t>Main approach: </a:t>
            </a:r>
            <a:r>
              <a:rPr lang="en-US" sz="2400" dirty="0" smtClean="0"/>
              <a:t>use available language corpora to train sentiment classifiers for the target language data. Machine translation is typically employed </a:t>
            </a:r>
          </a:p>
          <a:p>
            <a:pPr lvl="1">
              <a:defRPr/>
            </a:pPr>
            <a:r>
              <a:rPr lang="en-US" sz="2000" dirty="0" smtClean="0"/>
              <a:t>(</a:t>
            </a:r>
            <a:r>
              <a:rPr lang="en-US" sz="2000" dirty="0" err="1" smtClean="0"/>
              <a:t>Banea</a:t>
            </a:r>
            <a:r>
              <a:rPr lang="en-US" sz="2000" dirty="0" smtClean="0"/>
              <a:t> et al 2008; Wan 2009; Wei and Pal 2010; </a:t>
            </a:r>
            <a:r>
              <a:rPr lang="en-US" sz="2000" dirty="0" smtClean="0">
                <a:ea typeface="+mn-ea"/>
                <a:cs typeface="+mn-cs"/>
              </a:rPr>
              <a:t>Kim et al. 2010; Guo et al 2010; </a:t>
            </a:r>
            <a:r>
              <a:rPr lang="en-US" sz="2000" dirty="0" smtClean="0"/>
              <a:t>Mihalcea &amp; Wiebe 2010; </a:t>
            </a:r>
            <a:r>
              <a:rPr lang="en-US" sz="2000" dirty="0" smtClean="0">
                <a:ea typeface="+mn-ea"/>
                <a:cs typeface="+mn-cs"/>
              </a:rPr>
              <a:t>Boyd-Graber and </a:t>
            </a:r>
            <a:r>
              <a:rPr lang="en-US" sz="2000" dirty="0" err="1" smtClean="0">
                <a:ea typeface="+mn-ea"/>
                <a:cs typeface="+mn-cs"/>
              </a:rPr>
              <a:t>Resnik</a:t>
            </a:r>
            <a:r>
              <a:rPr lang="en-US" sz="2000" dirty="0" smtClean="0">
                <a:ea typeface="+mn-ea"/>
                <a:cs typeface="+mn-cs"/>
              </a:rPr>
              <a:t> 2010; </a:t>
            </a:r>
            <a:r>
              <a:rPr lang="en-US" sz="2000" dirty="0" err="1" smtClean="0">
                <a:ea typeface="+mn-ea"/>
                <a:cs typeface="+mn-cs"/>
              </a:rPr>
              <a:t>Banea</a:t>
            </a:r>
            <a:r>
              <a:rPr lang="en-US" sz="2000" dirty="0" smtClean="0">
                <a:ea typeface="+mn-ea"/>
                <a:cs typeface="+mn-cs"/>
              </a:rPr>
              <a:t> et al 2010; </a:t>
            </a:r>
            <a:r>
              <a:rPr lang="en-US" sz="2000" dirty="0" smtClean="0"/>
              <a:t>Duh, </a:t>
            </a:r>
            <a:r>
              <a:rPr lang="en-US" sz="2000" dirty="0" err="1" smtClean="0"/>
              <a:t>Fujino</a:t>
            </a:r>
            <a:r>
              <a:rPr lang="en-US" sz="2000" dirty="0" smtClean="0"/>
              <a:t> &amp; Nagata 2011; </a:t>
            </a:r>
            <a:r>
              <a:rPr lang="en-US" sz="2000" dirty="0" smtClean="0">
                <a:ea typeface="+mn-ea"/>
                <a:cs typeface="+mn-cs"/>
              </a:rPr>
              <a:t>Lu et al 2011)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071FF6-80A7-41F7-B6F3-76D93700EAD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2924944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Sentence subjectivity classification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99463" cy="4530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Document-level sentiment classification is too coarse for most applications. </a:t>
            </a:r>
          </a:p>
          <a:p>
            <a:pPr eaLnBrk="1" hangingPunct="1"/>
            <a:r>
              <a:rPr lang="en-US" sz="2600" dirty="0" smtClean="0"/>
              <a:t>We now move to the sentence level. </a:t>
            </a:r>
          </a:p>
          <a:p>
            <a:pPr eaLnBrk="1" hangingPunct="1"/>
            <a:r>
              <a:rPr lang="en-US" sz="2600" dirty="0" smtClean="0"/>
              <a:t>Much of the early work on sentence level analysis focuses on identifying </a:t>
            </a:r>
            <a:r>
              <a:rPr lang="en-US" sz="2600" dirty="0" smtClean="0">
                <a:solidFill>
                  <a:srgbClr val="FF3300"/>
                </a:solidFill>
              </a:rPr>
              <a:t>subjective sentences</a:t>
            </a:r>
            <a:r>
              <a:rPr lang="en-US" sz="2600" dirty="0" smtClean="0"/>
              <a:t>.</a:t>
            </a:r>
          </a:p>
          <a:p>
            <a:pPr eaLnBrk="1" hangingPunct="1"/>
            <a:r>
              <a:rPr lang="en-US" sz="2600" dirty="0" smtClean="0">
                <a:solidFill>
                  <a:srgbClr val="FF0000"/>
                </a:solidFill>
              </a:rPr>
              <a:t>Subjectivity classification: </a:t>
            </a:r>
            <a:r>
              <a:rPr lang="en-US" sz="2600" dirty="0" smtClean="0"/>
              <a:t>classify a sentence into one of the </a:t>
            </a:r>
            <a:r>
              <a:rPr lang="en-US" sz="2600" dirty="0" smtClean="0">
                <a:solidFill>
                  <a:srgbClr val="0000FF"/>
                </a:solidFill>
              </a:rPr>
              <a:t>two classes </a:t>
            </a:r>
            <a:r>
              <a:rPr lang="en-US" sz="2000" dirty="0" smtClean="0"/>
              <a:t>(Wiebe et al 1999)</a:t>
            </a:r>
          </a:p>
          <a:p>
            <a:pPr lvl="1" eaLnBrk="1" hangingPunct="1"/>
            <a:r>
              <a:rPr lang="en-US" sz="2200" dirty="0" smtClean="0"/>
              <a:t>Objective and subjective. </a:t>
            </a:r>
          </a:p>
          <a:p>
            <a:pPr eaLnBrk="1" hangingPunct="1"/>
            <a:r>
              <a:rPr lang="en-US" sz="2600" dirty="0" smtClean="0"/>
              <a:t>Most techniques use supervised </a:t>
            </a:r>
            <a:r>
              <a:rPr lang="en-US" sz="2600" dirty="0" smtClean="0"/>
              <a:t>learning as well. 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E.g., a naïve Bayesian classifier (Wiebe et al. 1999).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DEBAF9-EDFF-4B36-BE5A-75B14864C6B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6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Sentence sentiment analysis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60851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Usually consist of two steps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Subjectivity classification</a:t>
            </a:r>
          </a:p>
          <a:p>
            <a:pPr lvl="2"/>
            <a:r>
              <a:rPr lang="en-US" smtClean="0"/>
              <a:t>To identify subjective sentences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Sentiment classification </a:t>
            </a:r>
            <a:r>
              <a:rPr lang="en-US" smtClean="0"/>
              <a:t>of subjective sentences</a:t>
            </a:r>
          </a:p>
          <a:p>
            <a:pPr lvl="2"/>
            <a:r>
              <a:rPr lang="en-US" smtClean="0"/>
              <a:t>Into two classes, positive and negative</a:t>
            </a:r>
          </a:p>
          <a:p>
            <a:r>
              <a:rPr lang="en-US" smtClean="0">
                <a:solidFill>
                  <a:srgbClr val="0000FF"/>
                </a:solidFill>
              </a:rPr>
              <a:t>But bear in mind</a:t>
            </a:r>
          </a:p>
          <a:p>
            <a:pPr lvl="1"/>
            <a:r>
              <a:rPr lang="en-US" smtClean="0"/>
              <a:t>Many objective sentences can imply sentiments</a:t>
            </a:r>
          </a:p>
          <a:p>
            <a:pPr lvl="1"/>
            <a:r>
              <a:rPr lang="en-US" smtClean="0"/>
              <a:t>Many subjective sentences do not express positive or negative sentiments/opinions</a:t>
            </a:r>
          </a:p>
          <a:p>
            <a:pPr lvl="2"/>
            <a:r>
              <a:rPr lang="en-US" smtClean="0"/>
              <a:t>E.g.,”I believe he went home yesterday.”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462E3C-3BE6-437D-91B9-081637E8CBA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6101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0000"/>
                </a:solidFill>
                <a:ea typeface="宋体" pitchFamily="2" charset="-122"/>
              </a:rPr>
              <a:t>Assumption</a:t>
            </a:r>
            <a:r>
              <a:rPr lang="en-US" altLang="zh-CN" smtClean="0">
                <a:ea typeface="宋体" pitchFamily="2" charset="-122"/>
              </a:rPr>
              <a:t>: Each sentence is written by a single person and expresses a single positive or negative opinion/sentiment. </a:t>
            </a:r>
          </a:p>
          <a:p>
            <a:pPr eaLnBrk="1" hangingPunct="1"/>
            <a:r>
              <a:rPr lang="en-US" altLang="zh-CN" smtClean="0">
                <a:solidFill>
                  <a:srgbClr val="0000FF"/>
                </a:solidFill>
                <a:ea typeface="宋体" pitchFamily="2" charset="-122"/>
              </a:rPr>
              <a:t>True for simple sentences</a:t>
            </a:r>
            <a:r>
              <a:rPr lang="en-US" altLang="zh-CN" smtClean="0">
                <a:ea typeface="宋体" pitchFamily="2" charset="-122"/>
              </a:rPr>
              <a:t>, e.g., 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“I like this car” </a:t>
            </a:r>
          </a:p>
          <a:p>
            <a:pPr eaLnBrk="1" hangingPunct="1"/>
            <a:r>
              <a:rPr lang="en-US" altLang="zh-CN" smtClean="0">
                <a:solidFill>
                  <a:srgbClr val="0000FF"/>
                </a:solidFill>
                <a:ea typeface="宋体" pitchFamily="2" charset="-122"/>
              </a:rPr>
              <a:t>But not true for compound and “complex” sentences</a:t>
            </a:r>
            <a:r>
              <a:rPr lang="en-US" altLang="zh-CN" smtClean="0">
                <a:ea typeface="宋体" pitchFamily="2" charset="-122"/>
              </a:rPr>
              <a:t>, e.g., </a:t>
            </a:r>
          </a:p>
          <a:p>
            <a:pPr lvl="1" eaLnBrk="1" hangingPunct="1"/>
            <a:r>
              <a:rPr lang="en-US" smtClean="0"/>
              <a:t>“I like the picture quality but battery life sucks.” </a:t>
            </a:r>
          </a:p>
          <a:p>
            <a:pPr lvl="1" eaLnBrk="1" hangingPunct="1"/>
            <a:r>
              <a:rPr lang="en-US" smtClean="0"/>
              <a:t>“Apple is doing very well in this lousy economy.”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908213-B9C5-4975-A75A-490B768585F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this lecture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80"/>
            <a:ext cx="8471284" cy="4682145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Sentiment analysis and opinion mining</a:t>
            </a:r>
          </a:p>
          <a:p>
            <a:pPr lvl="1"/>
            <a:r>
              <a:rPr lang="en-US" sz="2400" dirty="0" smtClean="0"/>
              <a:t>It has been studied extensively in the past 10 years. </a:t>
            </a:r>
            <a:r>
              <a:rPr lang="en-US" sz="2400" dirty="0" smtClean="0"/>
              <a:t>A large number of applications have been deployed. </a:t>
            </a:r>
            <a:endParaRPr lang="en-US" sz="2400" dirty="0" smtClean="0"/>
          </a:p>
          <a:p>
            <a:pPr lvl="1"/>
            <a:r>
              <a:rPr lang="en-US" sz="2400" dirty="0" smtClean="0"/>
              <a:t>We will </a:t>
            </a:r>
            <a:r>
              <a:rPr lang="en-US" sz="2400" dirty="0" smtClean="0"/>
              <a:t>define/model this </a:t>
            </a:r>
            <a:r>
              <a:rPr lang="en-US" sz="2400" dirty="0" smtClean="0"/>
              <a:t>task and introduce some core </a:t>
            </a:r>
            <a:r>
              <a:rPr lang="en-US" sz="2400" dirty="0" smtClean="0"/>
              <a:t>research and challenges. 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Going beyond: </a:t>
            </a:r>
            <a:r>
              <a:rPr lang="en-US" sz="2800" dirty="0" smtClean="0">
                <a:solidFill>
                  <a:srgbClr val="0000FF"/>
                </a:solidFill>
              </a:rPr>
              <a:t>comments, discussions/debates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Beyond expressing our opinions in isolation, </a:t>
            </a:r>
            <a:r>
              <a:rPr lang="en-US" sz="2400" dirty="0" smtClean="0"/>
              <a:t>we </a:t>
            </a:r>
            <a:r>
              <a:rPr lang="en-US" sz="2400" dirty="0" smtClean="0"/>
              <a:t>also </a:t>
            </a:r>
            <a:r>
              <a:rPr lang="en-US" sz="2400" dirty="0" smtClean="0"/>
              <a:t>like to comment</a:t>
            </a:r>
            <a:r>
              <a:rPr lang="en-US" sz="2400" dirty="0" smtClean="0"/>
              <a:t>, </a:t>
            </a:r>
            <a:r>
              <a:rPr lang="en-US" sz="2400" dirty="0" smtClean="0"/>
              <a:t>argue, discuss and debate. </a:t>
            </a:r>
            <a:endParaRPr lang="en-US" sz="2400" dirty="0" smtClean="0"/>
          </a:p>
          <a:p>
            <a:pPr lvl="2"/>
            <a:r>
              <a:rPr lang="en-US" sz="2000" dirty="0"/>
              <a:t>They involve user interactions.</a:t>
            </a:r>
          </a:p>
          <a:p>
            <a:pPr lvl="1"/>
            <a:r>
              <a:rPr lang="en-US" sz="2400" dirty="0" smtClean="0"/>
              <a:t>These </a:t>
            </a:r>
            <a:r>
              <a:rPr lang="en-US" sz="2400" dirty="0" smtClean="0"/>
              <a:t>are </a:t>
            </a:r>
            <a:r>
              <a:rPr lang="en-US" sz="2400" dirty="0" smtClean="0"/>
              <a:t>opinions too but </a:t>
            </a:r>
            <a:r>
              <a:rPr lang="en-US" sz="2400" dirty="0" smtClean="0"/>
              <a:t>of a slightly different </a:t>
            </a:r>
            <a:r>
              <a:rPr lang="en-US" sz="2400" dirty="0" smtClean="0"/>
              <a:t>type</a:t>
            </a:r>
            <a:endParaRPr lang="en-US" sz="2400" dirty="0" smtClean="0"/>
          </a:p>
          <a:p>
            <a:pPr lvl="1"/>
            <a:r>
              <a:rPr lang="en-US" sz="2400" dirty="0" smtClean="0"/>
              <a:t>We will try to model some of these interactive forums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42082" y="3320988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need to go further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520825"/>
            <a:ext cx="8101012" cy="4679950"/>
          </a:xfrm>
        </p:spPr>
        <p:txBody>
          <a:bodyPr/>
          <a:lstStyle/>
          <a:p>
            <a:pPr eaLnBrk="1" hangingPunct="1"/>
            <a:r>
              <a:rPr lang="en-US" sz="2800" smtClean="0"/>
              <a:t>Sentiment classification at both the document and sentence (or clause) levels are useful</a:t>
            </a:r>
            <a:r>
              <a:rPr lang="en-US" sz="2800" smtClean="0">
                <a:solidFill>
                  <a:srgbClr val="3333CC"/>
                </a:solidFill>
              </a:rPr>
              <a:t>, </a:t>
            </a:r>
            <a:r>
              <a:rPr lang="en-US" sz="2800" smtClean="0">
                <a:solidFill>
                  <a:srgbClr val="0000FF"/>
                </a:solidFill>
              </a:rPr>
              <a:t>but </a:t>
            </a:r>
          </a:p>
          <a:p>
            <a:pPr lvl="1" eaLnBrk="1" hangingPunct="1"/>
            <a:r>
              <a:rPr lang="en-US" sz="2400" smtClean="0">
                <a:solidFill>
                  <a:srgbClr val="0000FF"/>
                </a:solidFill>
              </a:rPr>
              <a:t>They do not find what people liked and disliked.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They do not identify the </a:t>
            </a:r>
            <a:r>
              <a:rPr lang="en-US" sz="2800" smtClean="0">
                <a:solidFill>
                  <a:srgbClr val="0000FF"/>
                </a:solidFill>
              </a:rPr>
              <a:t>targets</a:t>
            </a:r>
            <a:r>
              <a:rPr lang="en-US" sz="2800" smtClean="0">
                <a:solidFill>
                  <a:srgbClr val="FF0000"/>
                </a:solidFill>
              </a:rPr>
              <a:t> of opinions, i.e., </a:t>
            </a:r>
          </a:p>
          <a:p>
            <a:pPr lvl="1" eaLnBrk="1" hangingPunct="1"/>
            <a:r>
              <a:rPr lang="en-US" sz="2400" smtClean="0"/>
              <a:t>Entities and their aspects </a:t>
            </a:r>
          </a:p>
          <a:p>
            <a:pPr lvl="1" eaLnBrk="1" hangingPunct="1"/>
            <a:r>
              <a:rPr lang="en-US" sz="2400" smtClean="0"/>
              <a:t>Without knowing targets, opinions are of limited use. 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smtClean="0">
                <a:solidFill>
                  <a:srgbClr val="FF0000"/>
                </a:solidFill>
              </a:rPr>
              <a:t>We need to go to the entity and aspect level.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i="1" smtClean="0"/>
              <a:t>Aspect-based opinion mining and summarization </a:t>
            </a:r>
            <a:r>
              <a:rPr lang="en-US" sz="2000" smtClean="0"/>
              <a:t>(Hu and Liu 2004)</a:t>
            </a:r>
            <a:r>
              <a:rPr lang="en-US" sz="2400" smtClean="0"/>
              <a:t>.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smtClean="0"/>
              <a:t>We thus need the full opinion definition.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8B44AA-34B0-40BE-90E7-79DCDD4C055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77225" cy="1139825"/>
          </a:xfrm>
        </p:spPr>
        <p:txBody>
          <a:bodyPr/>
          <a:lstStyle/>
          <a:p>
            <a:r>
              <a:rPr lang="en-US" smtClean="0"/>
              <a:t>Recall an opinion is a quintuple</a:t>
            </a: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77225" cy="47831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i="1" dirty="0" smtClean="0">
                <a:solidFill>
                  <a:srgbClr val="FF0000"/>
                </a:solidFill>
              </a:rPr>
              <a:t>opinion</a:t>
            </a:r>
            <a:r>
              <a:rPr lang="en-US" dirty="0" smtClean="0">
                <a:solidFill>
                  <a:srgbClr val="FF0000"/>
                </a:solidFill>
              </a:rPr>
              <a:t> is a quintuple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(</a:t>
            </a:r>
            <a:r>
              <a:rPr lang="en-US" i="1" dirty="0" err="1" smtClean="0">
                <a:solidFill>
                  <a:srgbClr val="3333FF"/>
                </a:solidFill>
              </a:rPr>
              <a:t>e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j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a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jk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so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ijkl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),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where </a:t>
            </a:r>
          </a:p>
          <a:p>
            <a:pPr lvl="1">
              <a:defRPr/>
            </a:pPr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dirty="0" smtClean="0"/>
              <a:t> is a target entity.</a:t>
            </a:r>
          </a:p>
          <a:p>
            <a:pPr lvl="1">
              <a:defRPr/>
            </a:pPr>
            <a:r>
              <a:rPr lang="en-US" i="1" dirty="0" err="1" smtClean="0"/>
              <a:t>a</a:t>
            </a:r>
            <a:r>
              <a:rPr lang="en-US" i="1" baseline="-25000" dirty="0" err="1" smtClean="0"/>
              <a:t>jk</a:t>
            </a:r>
            <a:r>
              <a:rPr lang="en-US" dirty="0" smtClean="0"/>
              <a:t> is an aspect/feature of the entity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i="1" dirty="0" err="1" smtClean="0">
                <a:ea typeface="+mn-ea"/>
                <a:cs typeface="+mn-cs"/>
              </a:rPr>
              <a:t>so</a:t>
            </a:r>
            <a:r>
              <a:rPr lang="en-US" i="1" baseline="-25000" dirty="0" err="1" smtClean="0">
                <a:ea typeface="+mn-ea"/>
                <a:cs typeface="+mn-cs"/>
              </a:rPr>
              <a:t>ijkl</a:t>
            </a:r>
            <a:r>
              <a:rPr lang="en-US" dirty="0" smtClean="0">
                <a:ea typeface="+mn-ea"/>
                <a:cs typeface="+mn-cs"/>
              </a:rPr>
              <a:t> is the sentiment value of the opinion of the opinion holder </a:t>
            </a:r>
            <a:r>
              <a:rPr lang="en-US" i="1" dirty="0" smtClean="0">
                <a:ea typeface="+mn-ea"/>
                <a:cs typeface="+mn-cs"/>
              </a:rPr>
              <a:t>h</a:t>
            </a:r>
            <a:r>
              <a:rPr lang="en-US" i="1" baseline="-25000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on feature </a:t>
            </a:r>
            <a:r>
              <a:rPr lang="en-US" i="1" dirty="0" err="1" smtClean="0">
                <a:ea typeface="+mn-ea"/>
                <a:cs typeface="+mn-cs"/>
              </a:rPr>
              <a:t>a</a:t>
            </a:r>
            <a:r>
              <a:rPr lang="en-US" i="1" baseline="-25000" dirty="0" err="1" smtClean="0">
                <a:ea typeface="+mn-ea"/>
                <a:cs typeface="+mn-cs"/>
              </a:rPr>
              <a:t>jk</a:t>
            </a:r>
            <a:r>
              <a:rPr lang="en-US" dirty="0" smtClean="0">
                <a:ea typeface="+mn-ea"/>
                <a:cs typeface="+mn-cs"/>
              </a:rPr>
              <a:t> of entity </a:t>
            </a:r>
            <a:r>
              <a:rPr lang="en-US" i="1" dirty="0" err="1" smtClean="0">
                <a:ea typeface="+mn-ea"/>
                <a:cs typeface="+mn-cs"/>
              </a:rPr>
              <a:t>e</a:t>
            </a:r>
            <a:r>
              <a:rPr lang="en-US" i="1" baseline="-25000" dirty="0" err="1" smtClean="0">
                <a:ea typeface="+mn-ea"/>
                <a:cs typeface="+mn-cs"/>
              </a:rPr>
              <a:t>j</a:t>
            </a:r>
            <a:r>
              <a:rPr lang="en-US" dirty="0" smtClean="0">
                <a:ea typeface="+mn-ea"/>
                <a:cs typeface="+mn-cs"/>
              </a:rPr>
              <a:t> at time </a:t>
            </a:r>
            <a:r>
              <a:rPr lang="en-US" i="1" dirty="0" err="1" smtClean="0">
                <a:ea typeface="+mn-ea"/>
                <a:cs typeface="+mn-cs"/>
              </a:rPr>
              <a:t>t</a:t>
            </a:r>
            <a:r>
              <a:rPr lang="en-US" i="1" baseline="-25000" dirty="0" err="1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. </a:t>
            </a:r>
            <a:r>
              <a:rPr lang="en-US" i="1" dirty="0" err="1" smtClean="0">
                <a:ea typeface="+mn-ea"/>
                <a:cs typeface="+mn-cs"/>
              </a:rPr>
              <a:t>so</a:t>
            </a:r>
            <a:r>
              <a:rPr lang="en-US" i="1" baseline="-25000" dirty="0" err="1" smtClean="0">
                <a:ea typeface="+mn-ea"/>
                <a:cs typeface="+mn-cs"/>
              </a:rPr>
              <a:t>ijkl</a:t>
            </a:r>
            <a:r>
              <a:rPr lang="en-US" dirty="0" smtClean="0">
                <a:ea typeface="+mn-ea"/>
                <a:cs typeface="+mn-cs"/>
              </a:rPr>
              <a:t> is +</a:t>
            </a:r>
            <a:r>
              <a:rPr lang="en-US" dirty="0" err="1" smtClean="0">
                <a:ea typeface="+mn-ea"/>
                <a:cs typeface="+mn-cs"/>
              </a:rPr>
              <a:t>ve</a:t>
            </a:r>
            <a:r>
              <a:rPr lang="en-US" dirty="0" smtClean="0">
                <a:ea typeface="+mn-ea"/>
                <a:cs typeface="+mn-cs"/>
              </a:rPr>
              <a:t>, -</a:t>
            </a:r>
            <a:r>
              <a:rPr lang="en-US" dirty="0" err="1" smtClean="0">
                <a:ea typeface="+mn-ea"/>
                <a:cs typeface="+mn-cs"/>
              </a:rPr>
              <a:t>ve</a:t>
            </a:r>
            <a:r>
              <a:rPr lang="en-US" dirty="0" smtClean="0">
                <a:ea typeface="+mn-ea"/>
                <a:cs typeface="+mn-cs"/>
              </a:rPr>
              <a:t>, or </a:t>
            </a:r>
            <a:r>
              <a:rPr lang="en-US" dirty="0" err="1" smtClean="0">
                <a:ea typeface="+mn-ea"/>
                <a:cs typeface="+mn-cs"/>
              </a:rPr>
              <a:t>neu</a:t>
            </a:r>
            <a:r>
              <a:rPr lang="en-US" dirty="0" smtClean="0">
                <a:ea typeface="+mn-ea"/>
                <a:cs typeface="+mn-cs"/>
              </a:rPr>
              <a:t>, or a </a:t>
            </a:r>
            <a:r>
              <a:rPr lang="en-US" dirty="0" smtClean="0"/>
              <a:t>more granular rating. 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 is an opinion holder. </a:t>
            </a:r>
          </a:p>
          <a:p>
            <a:pPr lvl="1">
              <a:defRPr/>
            </a:pPr>
            <a:r>
              <a:rPr lang="en-US" i="1" dirty="0" err="1" smtClean="0"/>
              <a:t>t</a:t>
            </a:r>
            <a:r>
              <a:rPr lang="en-US" i="1" baseline="-25000" dirty="0" err="1" smtClean="0"/>
              <a:t>l</a:t>
            </a:r>
            <a:r>
              <a:rPr lang="en-US" dirty="0" smtClean="0"/>
              <a:t> is the time when the opinion is expressed.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E700B5-E944-42DF-8C8F-926A5E4E85E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Aspect-based sentiment analysis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Much of the research is based on online reviews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For reviews</a:t>
            </a:r>
            <a:r>
              <a:rPr lang="en-US" sz="2800" smtClean="0"/>
              <a:t>, aspect-based sentiment analysis   is easier because the entity (i.e., product name) is usually known</a:t>
            </a:r>
          </a:p>
          <a:p>
            <a:pPr lvl="1" eaLnBrk="1" hangingPunct="1"/>
            <a:r>
              <a:rPr lang="en-US" sz="2400" smtClean="0"/>
              <a:t>Reviewers simply express positive and negative opinions on different aspects of the entity. 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For blogs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0000FF"/>
                </a:solidFill>
              </a:rPr>
              <a:t>forum discussions</a:t>
            </a:r>
            <a:r>
              <a:rPr lang="en-US" sz="2800" smtClean="0"/>
              <a:t>, etc., it is harder:</a:t>
            </a:r>
          </a:p>
          <a:p>
            <a:pPr lvl="1" eaLnBrk="1" hangingPunct="1"/>
            <a:r>
              <a:rPr lang="en-US" sz="2400" smtClean="0"/>
              <a:t>both entity and aspects of entity are unknown, </a:t>
            </a:r>
          </a:p>
          <a:p>
            <a:pPr lvl="1" eaLnBrk="1" hangingPunct="1"/>
            <a:r>
              <a:rPr lang="en-US" sz="2400" smtClean="0"/>
              <a:t>there may also be many comparisons, and </a:t>
            </a:r>
          </a:p>
          <a:p>
            <a:pPr lvl="1" eaLnBrk="1" hangingPunct="1"/>
            <a:r>
              <a:rPr lang="en-US" sz="2400" smtClean="0"/>
              <a:t>there is also a lot of irrelevant information. 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56667-B115-4C69-9788-FBE8C284DC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DC9FD6-8195-47C2-B464-065C708C2A3E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Aspect extraction</a:t>
            </a:r>
            <a:endParaRPr lang="en-US" sz="240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69325" cy="457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Goal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r>
              <a:rPr lang="en-US" sz="2800" smtClean="0"/>
              <a:t>Given an opinion corpus, extract all aspects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FF"/>
                </a:solidFill>
              </a:rPr>
              <a:t>A frequency-based approach </a:t>
            </a:r>
            <a:r>
              <a:rPr lang="en-US" sz="2200" smtClean="0"/>
              <a:t>(Hu and Liu, 2004)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r>
              <a:rPr lang="en-US" sz="2800" smtClean="0"/>
              <a:t>nouns (NN) that are frequently talked about are likely to be true </a:t>
            </a:r>
            <a:r>
              <a:rPr lang="en-US" sz="2800" smtClean="0">
                <a:solidFill>
                  <a:srgbClr val="FF0000"/>
                </a:solidFill>
              </a:rPr>
              <a:t>aspects </a:t>
            </a:r>
            <a:r>
              <a:rPr lang="en-US" sz="2800" smtClean="0"/>
              <a:t>(called frequent aspects) 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Pruning based on part-of relations and Web search, e.g., “camera has” </a:t>
            </a:r>
            <a:r>
              <a:rPr lang="en-US" sz="1800" smtClean="0"/>
              <a:t>(</a:t>
            </a:r>
            <a:r>
              <a:rPr lang="en-US" altLang="zh-CN" sz="1800" smtClean="0">
                <a:ea typeface="宋体" pitchFamily="2" charset="-122"/>
              </a:rPr>
              <a:t>Popescu and Etzioni, 2005).</a:t>
            </a:r>
          </a:p>
          <a:p>
            <a:r>
              <a:rPr lang="en-US" altLang="zh-CN" sz="2800" smtClean="0">
                <a:solidFill>
                  <a:srgbClr val="0000FF"/>
                </a:solidFill>
                <a:ea typeface="宋体" pitchFamily="2" charset="-122"/>
              </a:rPr>
              <a:t>Supervised learning</a:t>
            </a:r>
            <a:r>
              <a:rPr lang="en-US" altLang="zh-CN" sz="2800" smtClean="0">
                <a:ea typeface="宋体" pitchFamily="2" charset="-122"/>
              </a:rPr>
              <a:t>, e.g., HMM and CRF (conditional random fields) </a:t>
            </a:r>
            <a:r>
              <a:rPr lang="en-US" altLang="zh-CN" sz="2200" smtClean="0">
                <a:ea typeface="宋体" pitchFamily="2" charset="-122"/>
              </a:rPr>
              <a:t>(</a:t>
            </a:r>
            <a:r>
              <a:rPr lang="en-US" sz="2200" smtClean="0"/>
              <a:t>Jin and Ho, 2009; Jakob and Gurevych, 2010).</a:t>
            </a:r>
          </a:p>
          <a:p>
            <a:r>
              <a:rPr lang="en-US" altLang="zh-CN" sz="2800" smtClean="0">
                <a:solidFill>
                  <a:srgbClr val="0000FF"/>
                </a:solidFill>
                <a:ea typeface="宋体" pitchFamily="2" charset="-122"/>
              </a:rPr>
              <a:t>Using dependency parsing + “opinion has target” </a:t>
            </a:r>
            <a:r>
              <a:rPr lang="en-US" altLang="zh-CN" sz="2000" smtClean="0">
                <a:ea typeface="宋体" pitchFamily="2" charset="-122"/>
              </a:rPr>
              <a:t>(Hu and Liu 2004, Zhuang,Jing and Zhu, 2006; Qiu et al. 2009)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 Aspects &amp; Opinion Words  </a:t>
            </a:r>
            <a:br>
              <a:rPr lang="en-US" smtClean="0"/>
            </a:br>
            <a:r>
              <a:rPr lang="en-US" sz="2400" smtClean="0"/>
              <a:t>(Qiu et al., 2011)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9788" cy="4454525"/>
          </a:xfrm>
        </p:spPr>
        <p:txBody>
          <a:bodyPr/>
          <a:lstStyle/>
          <a:p>
            <a:r>
              <a:rPr lang="en-US" smtClean="0"/>
              <a:t>A</a:t>
            </a:r>
            <a:r>
              <a:rPr lang="en-US" smtClean="0">
                <a:solidFill>
                  <a:srgbClr val="0000FF"/>
                </a:solidFill>
              </a:rPr>
              <a:t> d</a:t>
            </a:r>
            <a:r>
              <a:rPr lang="en-US" i="1" smtClean="0">
                <a:solidFill>
                  <a:srgbClr val="0000FF"/>
                </a:solidFill>
              </a:rPr>
              <a:t>ouble propagation</a:t>
            </a:r>
            <a:r>
              <a:rPr lang="en-US" smtClean="0">
                <a:solidFill>
                  <a:srgbClr val="0000FF"/>
                </a:solidFill>
              </a:rPr>
              <a:t> (DP) </a:t>
            </a:r>
            <a:r>
              <a:rPr lang="en-US" smtClean="0"/>
              <a:t>approach proposed</a:t>
            </a:r>
          </a:p>
          <a:p>
            <a:r>
              <a:rPr lang="en-US" smtClean="0"/>
              <a:t>Use dependency of opinions &amp; features to extract both features &amp; opinion words.</a:t>
            </a:r>
          </a:p>
          <a:p>
            <a:pPr lvl="1"/>
            <a:r>
              <a:rPr lang="en-US" smtClean="0">
                <a:solidFill>
                  <a:srgbClr val="3366FF"/>
                </a:solidFill>
              </a:rPr>
              <a:t>Knowing one helps find the other.</a:t>
            </a:r>
          </a:p>
          <a:p>
            <a:pPr lvl="1"/>
            <a:r>
              <a:rPr lang="en-US" smtClean="0"/>
              <a:t>E.g., “</a:t>
            </a:r>
            <a:r>
              <a:rPr lang="en-US" i="1" smtClean="0"/>
              <a:t>The </a:t>
            </a:r>
            <a:r>
              <a:rPr lang="en-US" i="1" smtClean="0">
                <a:solidFill>
                  <a:srgbClr val="FF0000"/>
                </a:solidFill>
              </a:rPr>
              <a:t>rooms</a:t>
            </a:r>
            <a:r>
              <a:rPr lang="en-US" i="1" smtClean="0"/>
              <a:t> are </a:t>
            </a:r>
            <a:r>
              <a:rPr lang="en-US" i="1" smtClean="0">
                <a:solidFill>
                  <a:srgbClr val="339933"/>
                </a:solidFill>
              </a:rPr>
              <a:t>spacious</a:t>
            </a:r>
            <a:r>
              <a:rPr lang="en-US" smtClean="0"/>
              <a:t>”</a:t>
            </a:r>
          </a:p>
          <a:p>
            <a:r>
              <a:rPr lang="en-US" smtClean="0"/>
              <a:t>It bootstraps using a set of seed opinion words, but no feature seeds needed.</a:t>
            </a:r>
          </a:p>
          <a:p>
            <a:pPr lvl="1"/>
            <a:r>
              <a:rPr lang="en-US" smtClean="0"/>
              <a:t>Based on the dependency grammar. </a:t>
            </a:r>
          </a:p>
          <a:p>
            <a:r>
              <a:rPr lang="en-US" smtClean="0"/>
              <a:t>It is a domain independent method!</a:t>
            </a:r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590F08-8D97-4127-8786-903856510EE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from dependency grammar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4BF10D-130A-431C-8DD6-317C46D4819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38250"/>
            <a:ext cx="88328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Aspect-sentiment statistical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328025" cy="478948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This direction of research is mainly based on </a:t>
            </a:r>
            <a:r>
              <a:rPr lang="en-US" sz="2800" dirty="0" smtClean="0">
                <a:solidFill>
                  <a:srgbClr val="FF0000"/>
                </a:solidFill>
              </a:rPr>
              <a:t>topic models: 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rgbClr val="0000FF"/>
                </a:solidFill>
                <a:ea typeface="+mn-ea"/>
                <a:cs typeface="+mn-cs"/>
              </a:rPr>
              <a:t>pLSA</a:t>
            </a:r>
            <a:r>
              <a:rPr lang="en-US" sz="2400" dirty="0" smtClean="0">
                <a:ea typeface="+mn-ea"/>
                <a:cs typeface="+mn-cs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200" dirty="0" smtClean="0"/>
              <a:t>Probabilistic Latent Semantic Analysis </a:t>
            </a:r>
            <a:r>
              <a:rPr lang="en-US" sz="1800" dirty="0" smtClean="0"/>
              <a:t>(Hofmann 1999) </a:t>
            </a:r>
            <a:endParaRPr lang="en-US" sz="18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LDA</a:t>
            </a:r>
            <a:r>
              <a:rPr lang="en-US" sz="2400" dirty="0" smtClean="0">
                <a:ea typeface="+mn-ea"/>
                <a:cs typeface="+mn-cs"/>
              </a:rPr>
              <a:t>: </a:t>
            </a:r>
            <a:r>
              <a:rPr lang="en-US" sz="2400" dirty="0" smtClean="0"/>
              <a:t>Latent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allocation </a:t>
            </a:r>
            <a:r>
              <a:rPr lang="en-US" sz="2000" dirty="0" smtClean="0">
                <a:ea typeface="+mn-ea"/>
                <a:cs typeface="+mn-cs"/>
              </a:rPr>
              <a:t>(</a:t>
            </a:r>
            <a:r>
              <a:rPr lang="en-US" sz="2000" dirty="0" err="1" smtClean="0">
                <a:ea typeface="+mn-ea"/>
                <a:cs typeface="+mn-cs"/>
              </a:rPr>
              <a:t>Blei</a:t>
            </a:r>
            <a:r>
              <a:rPr lang="en-US" sz="2000" dirty="0" smtClean="0">
                <a:ea typeface="+mn-ea"/>
                <a:cs typeface="+mn-cs"/>
              </a:rPr>
              <a:t>, Ng &amp; Jordan, 2003; Griffiths &amp; </a:t>
            </a:r>
            <a:r>
              <a:rPr lang="en-US" sz="2000" dirty="0" err="1" smtClean="0">
                <a:ea typeface="+mn-ea"/>
                <a:cs typeface="+mn-cs"/>
              </a:rPr>
              <a:t>Steyvers</a:t>
            </a:r>
            <a:r>
              <a:rPr lang="en-US" sz="2000" dirty="0" smtClean="0">
                <a:ea typeface="+mn-ea"/>
                <a:cs typeface="+mn-cs"/>
              </a:rPr>
              <a:t>, 2003; 2004) </a:t>
            </a:r>
          </a:p>
          <a:p>
            <a:pPr>
              <a:defRPr/>
            </a:pPr>
            <a:r>
              <a:rPr lang="en-US" sz="2800" dirty="0" smtClean="0"/>
              <a:t>Topic models: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documents are mixtures of topics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a topic is a probability distribution over words. </a:t>
            </a:r>
          </a:p>
          <a:p>
            <a:pPr>
              <a:defRPr/>
            </a:pPr>
            <a:r>
              <a:rPr lang="en-US" sz="2800" dirty="0" smtClean="0"/>
              <a:t>A topic model is a document </a:t>
            </a:r>
            <a:r>
              <a:rPr lang="en-US" sz="2800" dirty="0" smtClean="0">
                <a:solidFill>
                  <a:srgbClr val="0000FF"/>
                </a:solidFill>
              </a:rPr>
              <a:t>generative model</a:t>
            </a:r>
            <a:endParaRPr lang="en-US" sz="28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549634-3ACA-4045-B8DE-41DFF66602C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Aspect-sentiment model </a:t>
            </a:r>
            <a:r>
              <a:rPr lang="en-US" sz="2400" smtClean="0"/>
              <a:t>(Mei et al 2007)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r>
              <a:rPr lang="en-US" sz="2800" smtClean="0"/>
              <a:t>This model is based on pLSA (Hofmann, 1999). </a:t>
            </a:r>
          </a:p>
          <a:p>
            <a:r>
              <a:rPr lang="en-US" sz="2800" smtClean="0"/>
              <a:t>It builds a topic (aspect) model, a positive sentiment model, and a negative sentiment model. </a:t>
            </a:r>
          </a:p>
          <a:p>
            <a:r>
              <a:rPr lang="en-US" sz="2800" smtClean="0"/>
              <a:t>A training data is used to build the initial models. </a:t>
            </a:r>
          </a:p>
          <a:p>
            <a:pPr lvl="1"/>
            <a:r>
              <a:rPr lang="en-US" sz="2400" smtClean="0"/>
              <a:t>Training data: topic queries and associated positive and negative sentences about the topics. </a:t>
            </a:r>
          </a:p>
          <a:p>
            <a:r>
              <a:rPr lang="en-US" sz="2800" smtClean="0"/>
              <a:t>The learned models are then used as priors to build the final models on the target data. </a:t>
            </a:r>
          </a:p>
          <a:p>
            <a:r>
              <a:rPr lang="en-US" sz="2800" smtClean="0"/>
              <a:t>Solution: log likelihood and EM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9085FD-D2B8-4BA1-ABBD-095BE5A6C76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Multi-Grain LDA to extract aspects </a:t>
            </a:r>
            <a:r>
              <a:rPr lang="en-US" sz="2800" smtClean="0"/>
              <a:t>(Titov and McDonald, 2008a, 2008b)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399463" cy="4286250"/>
          </a:xfrm>
        </p:spPr>
        <p:txBody>
          <a:bodyPr/>
          <a:lstStyle/>
          <a:p>
            <a:r>
              <a:rPr lang="en-US" sz="2600" smtClean="0"/>
              <a:t>Unlike a diverse document set used for traditional topic modeling. All reviews for a product talk about the same topics/aspects. It makes applying PLSA or LDA in the traditional way problematic. </a:t>
            </a:r>
          </a:p>
          <a:p>
            <a:r>
              <a:rPr lang="en-US" sz="2600" smtClean="0"/>
              <a:t>Multi-Grain LDA (MG-LDA) models global topics </a:t>
            </a:r>
            <a:r>
              <a:rPr lang="en-US" sz="2800" smtClean="0"/>
              <a:t>and </a:t>
            </a:r>
            <a:r>
              <a:rPr lang="en-US" sz="2600" smtClean="0"/>
              <a:t>local topics </a:t>
            </a:r>
            <a:r>
              <a:rPr lang="en-US" sz="2000" smtClean="0"/>
              <a:t>(Titov and McDonald, 2008a). </a:t>
            </a:r>
          </a:p>
          <a:p>
            <a:pPr lvl="1"/>
            <a:r>
              <a:rPr lang="en-US" sz="2200" smtClean="0"/>
              <a:t>Global topics are entities (based on reviews)</a:t>
            </a:r>
          </a:p>
          <a:p>
            <a:pPr lvl="1"/>
            <a:r>
              <a:rPr lang="en-US" sz="2200" smtClean="0"/>
              <a:t>Local topics are aspects (based on local context, sliding windows of review sentences)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5D335-60DD-4003-9079-9EE69398178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FF0000"/>
                </a:solidFill>
              </a:rPr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Problem of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43508" y="1592796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Aspect-rating of short text </a:t>
            </a:r>
            <a:r>
              <a:rPr lang="en-US" sz="2400" smtClean="0"/>
              <a:t>(Lu et al 2009)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This work makes use of short phrases, head terms (w</a:t>
            </a:r>
            <a:r>
              <a:rPr lang="en-US" sz="2800" baseline="-25000" smtClean="0"/>
              <a:t>h</a:t>
            </a:r>
            <a:r>
              <a:rPr lang="en-US" sz="2800" smtClean="0"/>
              <a:t>) and their modifiers (w</a:t>
            </a:r>
            <a:r>
              <a:rPr lang="en-US" sz="2800" baseline="-25000" smtClean="0"/>
              <a:t>m</a:t>
            </a:r>
            <a:r>
              <a:rPr lang="en-US" sz="2800" smtClean="0"/>
              <a:t>), i.e.</a:t>
            </a:r>
          </a:p>
          <a:p>
            <a:pPr lvl="1"/>
            <a:r>
              <a:rPr lang="en-US" sz="2400" smtClean="0"/>
              <a:t>(w</a:t>
            </a:r>
            <a:r>
              <a:rPr lang="en-US" sz="2400" baseline="-25000" smtClean="0"/>
              <a:t>m</a:t>
            </a:r>
            <a:r>
              <a:rPr lang="en-US" sz="2400" smtClean="0"/>
              <a:t>, w</a:t>
            </a:r>
            <a:r>
              <a:rPr lang="en-US" sz="2400" baseline="-25000" smtClean="0"/>
              <a:t>h</a:t>
            </a:r>
            <a:r>
              <a:rPr lang="en-US" sz="2400" smtClean="0"/>
              <a:t>)</a:t>
            </a:r>
          </a:p>
          <a:p>
            <a:pPr lvl="1"/>
            <a:r>
              <a:rPr lang="en-US" sz="2400" smtClean="0"/>
              <a:t>E.g., great shipping, excellent seller</a:t>
            </a:r>
          </a:p>
          <a:p>
            <a:r>
              <a:rPr lang="en-US" sz="2800" smtClean="0"/>
              <a:t>Objective: (1) extract aspects and (2) compute their ratings in each short comment.</a:t>
            </a:r>
          </a:p>
          <a:p>
            <a:r>
              <a:rPr lang="en-US" sz="2800" smtClean="0"/>
              <a:t>It uses pLSA to extract and group aspects </a:t>
            </a:r>
          </a:p>
          <a:p>
            <a:r>
              <a:rPr lang="en-US" sz="2800" smtClean="0"/>
              <a:t>It uses existing rating for the full post to help determine aspect ratings.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0DBFDB-42CA-4249-8529-EFB296C1424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MaxEnt-LDA Hybrid </a:t>
            </a:r>
            <a:r>
              <a:rPr lang="en-US" sz="2400" smtClean="0"/>
              <a:t>(Zhao et al. 2010)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82FBC8-C35F-469E-A7AA-A0F250271937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327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</a:t>
            </a:r>
            <a:r>
              <a:rPr lang="en-US" dirty="0" smtClean="0"/>
              <a:t>model</a:t>
            </a:r>
            <a:endParaRPr lang="en-US" sz="24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759450" y="1412875"/>
            <a:ext cx="3071813" cy="4610100"/>
          </a:xfrm>
        </p:spPr>
        <p:txBody>
          <a:bodyPr/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d,s,n</a:t>
            </a:r>
            <a:r>
              <a:rPr lang="en-US" sz="2400" dirty="0" smtClean="0"/>
              <a:t> indicates</a:t>
            </a:r>
          </a:p>
          <a:p>
            <a:pPr lvl="1"/>
            <a:r>
              <a:rPr lang="en-US" sz="2000" dirty="0" smtClean="0"/>
              <a:t>Background word</a:t>
            </a:r>
          </a:p>
          <a:p>
            <a:pPr lvl="1"/>
            <a:r>
              <a:rPr lang="en-US" sz="2000" dirty="0" smtClean="0"/>
              <a:t>Aspect word, or</a:t>
            </a:r>
          </a:p>
          <a:p>
            <a:pPr lvl="1"/>
            <a:r>
              <a:rPr lang="en-US" sz="2000" dirty="0" smtClean="0"/>
              <a:t>Opinion word</a:t>
            </a:r>
          </a:p>
          <a:p>
            <a:r>
              <a:rPr lang="en-US" sz="2400" dirty="0" err="1" smtClean="0"/>
              <a:t>MaxEnt</a:t>
            </a:r>
            <a:r>
              <a:rPr lang="en-US" sz="2400" dirty="0" smtClean="0"/>
              <a:t> is used to train a model using training set 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</a:t>
            </a:r>
            <a:r>
              <a:rPr lang="en-US" sz="2000" baseline="30000" dirty="0" err="1" smtClean="0">
                <a:sym typeface="Symbol" pitchFamily="18" charset="2"/>
              </a:rPr>
              <a:t>d,s,n</a:t>
            </a:r>
            <a:endParaRPr lang="en-US" sz="2000" baseline="30000" dirty="0" smtClean="0">
              <a:sym typeface="Symbol" pitchFamily="18" charset="2"/>
            </a:endParaRPr>
          </a:p>
          <a:p>
            <a:pPr lvl="1"/>
            <a:r>
              <a:rPr lang="en-US" sz="2000" dirty="0" err="1" smtClean="0"/>
              <a:t>x</a:t>
            </a:r>
            <a:r>
              <a:rPr lang="en-US" sz="2000" baseline="-25000" dirty="0" err="1" smtClean="0"/>
              <a:t>d,s,n</a:t>
            </a:r>
            <a:r>
              <a:rPr lang="en-US" sz="2000" dirty="0" smtClean="0"/>
              <a:t> feature vector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400" dirty="0" err="1" smtClean="0"/>
              <a:t>u</a:t>
            </a:r>
            <a:r>
              <a:rPr lang="en-US" sz="2400" baseline="-25000" dirty="0" err="1" smtClean="0"/>
              <a:t>d,s,n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indicates</a:t>
            </a:r>
          </a:p>
          <a:p>
            <a:pPr lvl="1"/>
            <a:r>
              <a:rPr lang="en-US" sz="2000" dirty="0" smtClean="0"/>
              <a:t>General or</a:t>
            </a:r>
          </a:p>
          <a:p>
            <a:pPr lvl="1"/>
            <a:r>
              <a:rPr lang="en-US" sz="2000" dirty="0" smtClean="0"/>
              <a:t>Aspect-specific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C234DD-13E4-4343-B259-67F74250AAD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96975"/>
            <a:ext cx="53530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model of snippets </a:t>
            </a:r>
            <a:br>
              <a:rPr lang="en-US" smtClean="0"/>
            </a:br>
            <a:r>
              <a:rPr lang="en-US" sz="2400" smtClean="0"/>
              <a:t>(</a:t>
            </a:r>
            <a:r>
              <a:rPr lang="it-IT" sz="2400" smtClean="0"/>
              <a:t>Sauper, Haghighi and Barzilay, 2011)</a:t>
            </a:r>
            <a:endParaRPr lang="en-US" sz="24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4530725"/>
          </a:xfrm>
        </p:spPr>
        <p:txBody>
          <a:bodyPr/>
          <a:lstStyle/>
          <a:p>
            <a:r>
              <a:rPr lang="en-US" smtClean="0"/>
              <a:t>This method works on short snippets already extracted from reviews. </a:t>
            </a:r>
          </a:p>
          <a:p>
            <a:pPr lvl="1"/>
            <a:r>
              <a:rPr lang="en-US" smtClean="0"/>
              <a:t>“battery life is the best I’ve found”</a:t>
            </a:r>
          </a:p>
          <a:p>
            <a:r>
              <a:rPr lang="en-US" smtClean="0"/>
              <a:t>The model is a variation of LDA but with seeds for sentiment words as priors, </a:t>
            </a:r>
          </a:p>
          <a:p>
            <a:pPr lvl="1"/>
            <a:r>
              <a:rPr lang="en-US" smtClean="0"/>
              <a:t>but it also has HMM for modeling the sequence of words with types (aspect word, sentiment word, or background word).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55150-8C87-4B78-9A45-791714C1858E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</a:t>
            </a:r>
            <a:r>
              <a:rPr lang="en-US" dirty="0" smtClean="0"/>
              <a:t>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(Mukherjee and Liu, </a:t>
            </a:r>
            <a:r>
              <a:rPr lang="en-US" sz="2400" dirty="0" smtClean="0"/>
              <a:t>ACL-2012)</a:t>
            </a:r>
            <a:endParaRPr lang="en-US" sz="24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r>
              <a:rPr lang="en-US" sz="2800" dirty="0" smtClean="0"/>
              <a:t>Unsupervised </a:t>
            </a:r>
            <a:r>
              <a:rPr lang="en-US" sz="2800" dirty="0" smtClean="0">
                <a:cs typeface="Times New Roman" pitchFamily="18" charset="0"/>
              </a:rPr>
              <a:t>modeling is governed by “higher-order co-occurrence” (Heinrich, 2009), i.e., based on how often terms co-occur in different contexts.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cs typeface="Times New Roman" pitchFamily="18" charset="0"/>
              </a:rPr>
              <a:t>It results in not so “meaningful” clustering because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conceptually different terms can co-occur in related contexts </a:t>
            </a:r>
            <a:r>
              <a:rPr lang="en-US" sz="2800" dirty="0" smtClean="0">
                <a:cs typeface="Times New Roman" pitchFamily="18" charset="0"/>
              </a:rPr>
              <a:t>e.g., in hotel domain </a:t>
            </a:r>
            <a:r>
              <a:rPr lang="en-US" sz="2800" i="1" dirty="0" smtClean="0">
                <a:cs typeface="Times New Roman" pitchFamily="18" charset="0"/>
              </a:rPr>
              <a:t>stain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i="1" dirty="0" smtClean="0">
                <a:cs typeface="Times New Roman" pitchFamily="18" charset="0"/>
              </a:rPr>
              <a:t>shower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i="1" dirty="0" smtClean="0">
                <a:cs typeface="Times New Roman" pitchFamily="18" charset="0"/>
              </a:rPr>
              <a:t>walls</a:t>
            </a:r>
            <a:r>
              <a:rPr lang="en-US" sz="2800" dirty="0" smtClean="0">
                <a:cs typeface="Times New Roman" pitchFamily="18" charset="0"/>
              </a:rPr>
              <a:t> in aspect </a:t>
            </a:r>
            <a:r>
              <a:rPr lang="en-US" sz="2800" i="1" dirty="0" smtClean="0">
                <a:cs typeface="Times New Roman" pitchFamily="18" charset="0"/>
              </a:rPr>
              <a:t>Maintenance</a:t>
            </a:r>
            <a:r>
              <a:rPr lang="en-US" sz="2800" dirty="0" smtClean="0">
                <a:cs typeface="Times New Roman" pitchFamily="18" charset="0"/>
              </a:rPr>
              <a:t>; </a:t>
            </a:r>
            <a:r>
              <a:rPr lang="en-US" sz="2800" i="1" dirty="0" smtClean="0">
                <a:cs typeface="Times New Roman" pitchFamily="18" charset="0"/>
              </a:rPr>
              <a:t>bed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i="1" dirty="0" smtClean="0">
                <a:cs typeface="Times New Roman" pitchFamily="18" charset="0"/>
              </a:rPr>
              <a:t>linens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i="1" dirty="0" smtClean="0">
                <a:cs typeface="Times New Roman" pitchFamily="18" charset="0"/>
              </a:rPr>
              <a:t>pillows</a:t>
            </a:r>
            <a:r>
              <a:rPr lang="en-US" sz="2800" dirty="0" smtClean="0">
                <a:cs typeface="Times New Roman" pitchFamily="18" charset="0"/>
              </a:rPr>
              <a:t> in aspect </a:t>
            </a:r>
            <a:r>
              <a:rPr lang="en-US" sz="2800" i="1" dirty="0" smtClean="0">
                <a:cs typeface="Times New Roman" pitchFamily="18" charset="0"/>
              </a:rPr>
              <a:t>Cleanliness</a:t>
            </a:r>
            <a:r>
              <a:rPr lang="en-US" sz="2800" dirty="0">
                <a:cs typeface="Times New Roman" pitchFamily="18" charset="0"/>
              </a:rPr>
              <a:t>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are equally probable of emission for any aspect.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8B018E-A590-4241-B6FC-04A6C9AAF596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</a:t>
            </a:r>
            <a:r>
              <a:rPr lang="en-US" dirty="0" smtClean="0"/>
              <a:t>model </a:t>
            </a:r>
            <a:r>
              <a:rPr lang="en-US" dirty="0" smtClean="0"/>
              <a:t>(contd.)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Semi-supervised modeling allows the user to give some </a:t>
            </a:r>
            <a:r>
              <a:rPr lang="en-US" smtClean="0">
                <a:solidFill>
                  <a:srgbClr val="0000FF"/>
                </a:solidFill>
              </a:rPr>
              <a:t>seed aspect expressions </a:t>
            </a:r>
            <a:r>
              <a:rPr lang="en-US" smtClean="0"/>
              <a:t>for a subset of aspects (topic clusters) </a:t>
            </a:r>
          </a:p>
          <a:p>
            <a:pPr lvl="1"/>
            <a:r>
              <a:rPr lang="en-US" smtClean="0"/>
              <a:t>In order to produce aspects that meet the user’s need.</a:t>
            </a:r>
          </a:p>
          <a:p>
            <a:pPr algn="just">
              <a:buFont typeface="Wingdings" pitchFamily="2" charset="2"/>
              <a:buChar char="v"/>
            </a:pPr>
            <a:r>
              <a:rPr lang="en-US" smtClean="0">
                <a:cs typeface="Times New Roman" pitchFamily="18" charset="0"/>
              </a:rPr>
              <a:t>Employ seeds to “guide” model clustering, not by “higher order co-occurrence” alone.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mtClean="0">
                <a:cs typeface="Times New Roman" pitchFamily="18" charset="0"/>
              </a:rPr>
              <a:t>Standard multinomial =&gt; 2-level tree structured priors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7756F-F59B-4784-B1CB-BBAD76C6304F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</a:t>
            </a:r>
            <a:r>
              <a:rPr lang="en-US" dirty="0" smtClean="0"/>
              <a:t>model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9EBE9-03C1-4960-8909-66204EC0D45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57338"/>
            <a:ext cx="872013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9A29E0-9BB2-4302-A57E-33A7338AF013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99463" cy="1139825"/>
          </a:xfrm>
        </p:spPr>
        <p:txBody>
          <a:bodyPr/>
          <a:lstStyle/>
          <a:p>
            <a:pPr eaLnBrk="1" hangingPunct="1"/>
            <a:r>
              <a:rPr lang="en-US" smtClean="0"/>
              <a:t>Aspect sentiment classification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32812" cy="4752975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For each aspect, identify the sentiment or opinion expressed </a:t>
            </a:r>
            <a:r>
              <a:rPr lang="en-US" sz="2600" dirty="0" smtClean="0">
                <a:solidFill>
                  <a:srgbClr val="0000FF"/>
                </a:solidFill>
              </a:rPr>
              <a:t>about </a:t>
            </a:r>
            <a:r>
              <a:rPr lang="en-US" sz="2600" dirty="0" smtClean="0">
                <a:solidFill>
                  <a:srgbClr val="0000FF"/>
                </a:solidFill>
              </a:rPr>
              <a:t>it. </a:t>
            </a:r>
          </a:p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Classification based on sentence is insufficient. E.g.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“The </a:t>
            </a:r>
            <a:r>
              <a:rPr lang="en-US" sz="2200" dirty="0" smtClean="0">
                <a:solidFill>
                  <a:srgbClr val="3333FF"/>
                </a:solidFill>
              </a:rPr>
              <a:t>battery life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3333FF"/>
                </a:solidFill>
              </a:rPr>
              <a:t>picture quality</a:t>
            </a:r>
            <a:r>
              <a:rPr lang="en-US" sz="2200" dirty="0" smtClean="0"/>
              <a:t> are </a:t>
            </a:r>
            <a:r>
              <a:rPr lang="en-US" sz="2200" i="1" dirty="0" smtClean="0">
                <a:solidFill>
                  <a:srgbClr val="FF3300"/>
                </a:solidFill>
              </a:rPr>
              <a:t>great</a:t>
            </a:r>
            <a:r>
              <a:rPr lang="en-US" sz="2200" dirty="0" smtClean="0"/>
              <a:t> (+), but the </a:t>
            </a:r>
            <a:r>
              <a:rPr lang="en-US" sz="2200" dirty="0" smtClean="0">
                <a:solidFill>
                  <a:srgbClr val="3333FF"/>
                </a:solidFill>
              </a:rPr>
              <a:t>view founder</a:t>
            </a:r>
            <a:r>
              <a:rPr lang="en-US" sz="2200" dirty="0" smtClean="0"/>
              <a:t> is </a:t>
            </a:r>
            <a:r>
              <a:rPr lang="en-US" sz="2200" i="1" dirty="0" smtClean="0">
                <a:solidFill>
                  <a:srgbClr val="FF0000"/>
                </a:solidFill>
              </a:rPr>
              <a:t>small</a:t>
            </a:r>
            <a:r>
              <a:rPr lang="en-US" sz="2200" dirty="0" smtClean="0"/>
              <a:t> </a:t>
            </a:r>
            <a:r>
              <a:rPr lang="en-US" sz="2200" dirty="0" smtClean="0"/>
              <a:t>(-)”.  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Apple </a:t>
            </a:r>
            <a:r>
              <a:rPr lang="en-US" sz="2400" dirty="0" smtClean="0">
                <a:solidFill>
                  <a:srgbClr val="0000FF"/>
                </a:solidFill>
              </a:rPr>
              <a:t>(+) </a:t>
            </a:r>
            <a:r>
              <a:rPr lang="en-US" sz="2400" dirty="0" smtClean="0"/>
              <a:t>is </a:t>
            </a:r>
            <a:r>
              <a:rPr lang="en-US" sz="2400" dirty="0"/>
              <a:t>doing well in this bad </a:t>
            </a:r>
            <a:r>
              <a:rPr lang="en-US" sz="2400" dirty="0" smtClean="0">
                <a:solidFill>
                  <a:srgbClr val="0000FF"/>
                </a:solidFill>
              </a:rPr>
              <a:t>economy (-)</a:t>
            </a:r>
            <a:r>
              <a:rPr lang="en-US" sz="2400" dirty="0" smtClean="0"/>
              <a:t>.”</a:t>
            </a:r>
            <a:endParaRPr lang="en-US" sz="2400" dirty="0"/>
          </a:p>
          <a:p>
            <a:pPr lvl="1"/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Standard &amp; Poor </a:t>
            </a:r>
            <a:r>
              <a:rPr lang="en-US" sz="2400" dirty="0" smtClean="0"/>
              <a:t>downgraded </a:t>
            </a:r>
            <a:r>
              <a:rPr lang="en-US" sz="2400" dirty="0">
                <a:solidFill>
                  <a:srgbClr val="0000FF"/>
                </a:solidFill>
              </a:rPr>
              <a:t>Greece's credit </a:t>
            </a:r>
            <a:r>
              <a:rPr lang="en-US" sz="2400" dirty="0" smtClean="0">
                <a:solidFill>
                  <a:srgbClr val="0000FF"/>
                </a:solidFill>
              </a:rPr>
              <a:t>rating (-)</a:t>
            </a:r>
            <a:r>
              <a:rPr lang="en-US" sz="2400" dirty="0" smtClean="0"/>
              <a:t>”</a:t>
            </a:r>
            <a:endParaRPr lang="en-US" sz="1800" dirty="0" smtClean="0"/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/>
              <a:t>Classification needs </a:t>
            </a:r>
            <a:r>
              <a:rPr lang="en-US" dirty="0"/>
              <a:t>to consider target and thus to segment </a:t>
            </a:r>
            <a:r>
              <a:rPr lang="en-US" dirty="0" smtClean="0"/>
              <a:t>each sentence</a:t>
            </a:r>
          </a:p>
          <a:p>
            <a:pPr marL="695325" lvl="2" indent="-342900" eaLnBrk="1" hangingPunct="1"/>
            <a:r>
              <a:rPr lang="en-US" dirty="0" smtClean="0"/>
              <a:t>Lexicon-based approach (e.g., Ding, Liu and Yu, 2008) </a:t>
            </a:r>
          </a:p>
          <a:p>
            <a:pPr marL="695325" lvl="2" indent="-342900" eaLnBrk="1" hangingPunct="1"/>
            <a:r>
              <a:rPr lang="en-US" dirty="0" smtClean="0"/>
              <a:t>Supervised learning (e.g</a:t>
            </a:r>
            <a:r>
              <a:rPr lang="en-US" dirty="0"/>
              <a:t>., Jiang et al. 2011</a:t>
            </a:r>
            <a:r>
              <a:rPr lang="en-US" dirty="0" smtClean="0"/>
              <a:t>)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91513" cy="1139825"/>
          </a:xfrm>
        </p:spPr>
        <p:txBody>
          <a:bodyPr/>
          <a:lstStyle/>
          <a:p>
            <a:r>
              <a:rPr lang="en-US" smtClean="0"/>
              <a:t>Aspect sentiment classification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70900" cy="486216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600" dirty="0" smtClean="0"/>
              <a:t>Almost </a:t>
            </a:r>
            <a:r>
              <a:rPr lang="en-US" sz="2600" dirty="0"/>
              <a:t>all approaches make use of </a:t>
            </a:r>
            <a:r>
              <a:rPr lang="en-US" sz="2600" dirty="0">
                <a:solidFill>
                  <a:srgbClr val="FF0000"/>
                </a:solidFill>
              </a:rPr>
              <a:t>opinion words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3300"/>
                </a:solidFill>
              </a:rPr>
              <a:t>and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phrases. </a:t>
            </a:r>
            <a:r>
              <a:rPr lang="en-US" sz="2600" dirty="0">
                <a:solidFill>
                  <a:srgbClr val="3333FF"/>
                </a:solidFill>
              </a:rPr>
              <a:t>But notice: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r>
              <a:rPr lang="en-US" sz="2200" dirty="0"/>
              <a:t>Some opinion words have context independent orientations, e.g., “good” and “bad” (almost) </a:t>
            </a:r>
          </a:p>
          <a:p>
            <a:pPr lvl="1" eaLnBrk="1" hangingPunct="1"/>
            <a:r>
              <a:rPr lang="en-US" sz="2200" dirty="0"/>
              <a:t>Some other words have context dependent orientations, e.g., “small” and “sucks” (+</a:t>
            </a:r>
            <a:r>
              <a:rPr lang="en-US" sz="2200" dirty="0" err="1"/>
              <a:t>ve</a:t>
            </a:r>
            <a:r>
              <a:rPr lang="en-US" sz="2200" dirty="0"/>
              <a:t> for vacuum cleaner</a:t>
            </a:r>
            <a:r>
              <a:rPr lang="en-US" sz="22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Lexicon-based </a:t>
            </a:r>
            <a:r>
              <a:rPr lang="en-US" sz="2800" dirty="0" smtClean="0"/>
              <a:t>methods</a:t>
            </a:r>
          </a:p>
          <a:p>
            <a:pPr lvl="1"/>
            <a:r>
              <a:rPr lang="en-US" sz="2400" dirty="0" smtClean="0"/>
              <a:t>Parsing </a:t>
            </a:r>
            <a:r>
              <a:rPr lang="en-US" sz="2400" dirty="0" smtClean="0"/>
              <a:t>is needed to deal </a:t>
            </a:r>
            <a:r>
              <a:rPr lang="en-US" sz="2400" dirty="0" smtClean="0"/>
              <a:t>with: Simple </a:t>
            </a:r>
            <a:r>
              <a:rPr lang="en-US" sz="2400" dirty="0" smtClean="0"/>
              <a:t>sentences, compound sentences, comparative sentences, conditional sentences, questions,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Negation (not), contrary (but), comparisons, etc. </a:t>
            </a:r>
          </a:p>
          <a:p>
            <a:pPr lvl="1"/>
            <a:r>
              <a:rPr lang="en-US" sz="2400" dirty="0" smtClean="0"/>
              <a:t>A large opinion lexicon, context dependency,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661835-E9D9-4314-B80C-088B15F457F1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02CFA-1F0B-4BF0-BB5B-7745974E799A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435975" cy="1139825"/>
          </a:xfrm>
        </p:spPr>
        <p:txBody>
          <a:bodyPr/>
          <a:lstStyle/>
          <a:p>
            <a:pPr eaLnBrk="1" hangingPunct="1"/>
            <a:r>
              <a:rPr lang="en-US" smtClean="0"/>
              <a:t>A lexicon-based method </a:t>
            </a:r>
            <a:r>
              <a:rPr lang="en-US" sz="2200" smtClean="0"/>
              <a:t>(Ding, Liu and Yu 2008)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268413"/>
            <a:ext cx="8147050" cy="486092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FF3300"/>
                </a:solidFill>
              </a:rPr>
              <a:t>Input</a:t>
            </a:r>
            <a:r>
              <a:rPr lang="en-US" sz="2200" smtClean="0"/>
              <a:t>: A set of opinion words and phrases. A pair (</a:t>
            </a:r>
            <a:r>
              <a:rPr lang="en-US" sz="2200" i="1" smtClean="0"/>
              <a:t>a</a:t>
            </a:r>
            <a:r>
              <a:rPr lang="en-US" sz="2200" smtClean="0"/>
              <a:t>, </a:t>
            </a:r>
            <a:r>
              <a:rPr lang="en-US" sz="2200" i="1" smtClean="0"/>
              <a:t>s</a:t>
            </a:r>
            <a:r>
              <a:rPr lang="en-US" sz="2200" smtClean="0"/>
              <a:t>), where </a:t>
            </a:r>
            <a:r>
              <a:rPr lang="en-US" sz="2200" i="1" smtClean="0"/>
              <a:t>a</a:t>
            </a:r>
            <a:r>
              <a:rPr lang="en-US" sz="2200" smtClean="0"/>
              <a:t> is an aspect and </a:t>
            </a:r>
            <a:r>
              <a:rPr lang="en-US" sz="2200" i="1" smtClean="0"/>
              <a:t>s</a:t>
            </a:r>
            <a:r>
              <a:rPr lang="en-US" sz="2200" smtClean="0"/>
              <a:t> is a sentence that contains </a:t>
            </a:r>
            <a:r>
              <a:rPr lang="en-US" sz="2200" i="1" smtClean="0"/>
              <a:t>a</a:t>
            </a:r>
            <a:r>
              <a:rPr lang="en-US" sz="2200" smtClean="0"/>
              <a:t>. </a:t>
            </a:r>
          </a:p>
          <a:p>
            <a:pPr eaLnBrk="1" hangingPunct="1"/>
            <a:r>
              <a:rPr lang="en-US" sz="2200" smtClean="0">
                <a:solidFill>
                  <a:srgbClr val="FF3300"/>
                </a:solidFill>
              </a:rPr>
              <a:t>Output</a:t>
            </a:r>
            <a:r>
              <a:rPr lang="en-US" sz="2200" smtClean="0"/>
              <a:t>: whether the opinion on </a:t>
            </a:r>
            <a:r>
              <a:rPr lang="en-US" sz="2200" i="1" smtClean="0"/>
              <a:t>a</a:t>
            </a:r>
            <a:r>
              <a:rPr lang="en-US" sz="2200" smtClean="0"/>
              <a:t> in </a:t>
            </a:r>
            <a:r>
              <a:rPr lang="en-US" sz="2200" i="1" smtClean="0"/>
              <a:t>s</a:t>
            </a:r>
            <a:r>
              <a:rPr lang="en-US" sz="2200" smtClean="0"/>
              <a:t> is +ve, -ve, or neutral. </a:t>
            </a:r>
          </a:p>
          <a:p>
            <a:pPr eaLnBrk="1" hangingPunct="1"/>
            <a:r>
              <a:rPr lang="en-US" sz="2200" smtClean="0"/>
              <a:t>Two steps: </a:t>
            </a:r>
          </a:p>
          <a:p>
            <a:pPr lvl="1" eaLnBrk="1" hangingPunct="1"/>
            <a:r>
              <a:rPr lang="en-US" sz="2200" smtClean="0"/>
              <a:t>Step 1: split the sentence if needed based on BUT words (but, except that, etc). </a:t>
            </a:r>
          </a:p>
          <a:p>
            <a:pPr lvl="1" eaLnBrk="1" hangingPunct="1"/>
            <a:r>
              <a:rPr lang="en-US" sz="2200" smtClean="0"/>
              <a:t>Step 2: work on the segment </a:t>
            </a:r>
            <a:r>
              <a:rPr lang="en-US" sz="2200" i="1" smtClean="0"/>
              <a:t>s</a:t>
            </a:r>
            <a:r>
              <a:rPr lang="en-US" sz="2200" i="1" baseline="-25000" smtClean="0"/>
              <a:t>f</a:t>
            </a:r>
            <a:r>
              <a:rPr lang="en-US" sz="2200" smtClean="0"/>
              <a:t> containing </a:t>
            </a:r>
            <a:r>
              <a:rPr lang="en-US" sz="2200" i="1" smtClean="0"/>
              <a:t>a</a:t>
            </a:r>
            <a:r>
              <a:rPr lang="en-US" sz="2200" smtClean="0"/>
              <a:t>. Let the set of opinion words in </a:t>
            </a:r>
            <a:r>
              <a:rPr lang="en-US" sz="2200" i="1" smtClean="0"/>
              <a:t>s</a:t>
            </a:r>
            <a:r>
              <a:rPr lang="en-US" sz="2200" i="1" baseline="-25000" smtClean="0"/>
              <a:t>f</a:t>
            </a:r>
            <a:r>
              <a:rPr lang="en-US" sz="2200" smtClean="0"/>
              <a:t> be </a:t>
            </a:r>
            <a:r>
              <a:rPr lang="en-US" sz="2200" i="1" smtClean="0"/>
              <a:t>w</a:t>
            </a:r>
            <a:r>
              <a:rPr lang="en-US" sz="2200" baseline="-25000" smtClean="0"/>
              <a:t>1</a:t>
            </a:r>
            <a:r>
              <a:rPr lang="en-US" sz="2200" smtClean="0"/>
              <a:t>, .., </a:t>
            </a:r>
            <a:r>
              <a:rPr lang="en-US" sz="2200" i="1" smtClean="0"/>
              <a:t>w</a:t>
            </a:r>
            <a:r>
              <a:rPr lang="en-US" sz="2200" i="1" baseline="-25000" smtClean="0"/>
              <a:t>n</a:t>
            </a:r>
            <a:r>
              <a:rPr lang="en-US" sz="2200" smtClean="0"/>
              <a:t>. Sum up their orientations (1, -1, 0), and assign the orientation to (</a:t>
            </a:r>
            <a:r>
              <a:rPr lang="en-US" sz="2200" i="1" smtClean="0"/>
              <a:t>a</a:t>
            </a:r>
            <a:r>
              <a:rPr lang="en-US" sz="2200" smtClean="0"/>
              <a:t>, </a:t>
            </a:r>
            <a:r>
              <a:rPr lang="en-US" sz="2200" i="1" smtClean="0"/>
              <a:t>s</a:t>
            </a:r>
            <a:r>
              <a:rPr lang="en-US" sz="2200" smtClean="0"/>
              <a:t>) accordingly.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smtClean="0"/>
              <a:t>	</a:t>
            </a:r>
            <a:r>
              <a:rPr lang="en-US" sz="2200" smtClean="0"/>
              <a:t>where </a:t>
            </a:r>
            <a:r>
              <a:rPr lang="en-US" sz="2200" i="1" smtClean="0"/>
              <a:t>w</a:t>
            </a:r>
            <a:r>
              <a:rPr lang="en-US" sz="2200" i="1" baseline="-25000" smtClean="0"/>
              <a:t>i</a:t>
            </a:r>
            <a:r>
              <a:rPr lang="en-US" sz="2200" i="1" smtClean="0"/>
              <a:t>.o</a:t>
            </a:r>
            <a:r>
              <a:rPr lang="en-US" sz="2200" smtClean="0"/>
              <a:t> is the opinion orientation of </a:t>
            </a:r>
            <a:r>
              <a:rPr lang="en-US" sz="2200" i="1" smtClean="0"/>
              <a:t>w</a:t>
            </a:r>
            <a:r>
              <a:rPr lang="en-US" sz="2200" i="1" baseline="-25000" smtClean="0"/>
              <a:t>i</a:t>
            </a:r>
            <a:r>
              <a:rPr lang="en-US" sz="2200" smtClean="0"/>
              <a:t>. </a:t>
            </a:r>
            <a:r>
              <a:rPr lang="en-US" sz="2200" i="1" smtClean="0"/>
              <a:t>d</a:t>
            </a:r>
            <a:r>
              <a:rPr lang="en-US" sz="2200" smtClean="0"/>
              <a:t>(</a:t>
            </a:r>
            <a:r>
              <a:rPr lang="en-US" sz="2200" i="1" smtClean="0"/>
              <a:t>w</a:t>
            </a:r>
            <a:r>
              <a:rPr lang="en-US" sz="2200" i="1" baseline="-25000" smtClean="0"/>
              <a:t>i</a:t>
            </a:r>
            <a:r>
              <a:rPr lang="en-US" sz="2200" smtClean="0"/>
              <a:t>, </a:t>
            </a:r>
            <a:r>
              <a:rPr lang="en-US" sz="2200" i="1" smtClean="0"/>
              <a:t>a</a:t>
            </a:r>
            <a:r>
              <a:rPr lang="en-US" sz="2200" smtClean="0"/>
              <a:t>) is the distance from </a:t>
            </a:r>
            <a:r>
              <a:rPr lang="en-US" sz="2200" i="1" smtClean="0"/>
              <a:t>a</a:t>
            </a:r>
            <a:r>
              <a:rPr lang="en-US" sz="2200" smtClean="0"/>
              <a:t> to </a:t>
            </a:r>
            <a:r>
              <a:rPr lang="en-US" sz="2200" i="1" smtClean="0"/>
              <a:t>w</a:t>
            </a:r>
            <a:r>
              <a:rPr lang="en-US" sz="2200" i="1" baseline="-25000" smtClean="0"/>
              <a:t>i</a:t>
            </a:r>
            <a:r>
              <a:rPr lang="en-US" sz="2200" smtClean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</p:txBody>
      </p:sp>
      <p:graphicFrame>
        <p:nvGraphicFramePr>
          <p:cNvPr id="419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5375" y="4689475"/>
          <a:ext cx="1501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4" imgW="850531" imgH="431613" progId="Equation.3">
                  <p:embed/>
                </p:oleObj>
              </mc:Choice>
              <mc:Fallback>
                <p:oleObj name="Equation" r:id="rId4" imgW="850531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689475"/>
                        <a:ext cx="15017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and opinion mining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352159" cy="471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2907B9"/>
                </a:solidFill>
              </a:rPr>
              <a:t>Sentiment analysis or </a:t>
            </a:r>
            <a:r>
              <a:rPr lang="en-US" dirty="0" smtClean="0">
                <a:solidFill>
                  <a:srgbClr val="FF0000"/>
                </a:solidFill>
              </a:rPr>
              <a:t>opinion mining</a:t>
            </a:r>
            <a:endParaRPr lang="en-US" dirty="0" smtClean="0">
              <a:solidFill>
                <a:srgbClr val="2907B9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computational study of opinions, sentiments, appraisal, and emotions expressed in text.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Reviews, blogs, discussions, </a:t>
            </a:r>
            <a:r>
              <a:rPr lang="en-US" dirty="0" err="1" smtClean="0"/>
              <a:t>microblogs</a:t>
            </a:r>
            <a:r>
              <a:rPr lang="en-US" dirty="0" smtClean="0"/>
              <a:t>, social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Its inception and rapid growth coincide with those of the social media on the Web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the first time in human history, a huge volume of opinionated data is recorded in digital forms.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core technology </a:t>
            </a:r>
            <a:r>
              <a:rPr lang="en-US" dirty="0" smtClean="0"/>
              <a:t>for social media analysis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Because </a:t>
            </a:r>
            <a:r>
              <a:rPr lang="en-US" dirty="0" smtClean="0"/>
              <a:t>a key function </a:t>
            </a:r>
            <a:r>
              <a:rPr lang="en-US" dirty="0" smtClean="0"/>
              <a:t>of social media </a:t>
            </a:r>
            <a:r>
              <a:rPr lang="en-US" dirty="0" smtClean="0"/>
              <a:t>is for </a:t>
            </a:r>
            <a:r>
              <a:rPr lang="en-US" dirty="0" smtClean="0"/>
              <a:t>people to express views &amp; opinions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38D91-D714-435A-88A2-844FAF6579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Sentiment shifters </a:t>
            </a:r>
            <a:r>
              <a:rPr lang="en-US" sz="2400" smtClean="0"/>
              <a:t>(e.g., Polanyi and Zaenen 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9463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Sentiment/opinion shifters (also called </a:t>
            </a:r>
            <a:r>
              <a:rPr lang="en-US" b="1" dirty="0" smtClean="0"/>
              <a:t>valence shifters</a:t>
            </a:r>
            <a:r>
              <a:rPr lang="en-US" dirty="0" smtClean="0"/>
              <a:t> are words and phrases that can shift or change opinion orientations. </a:t>
            </a:r>
          </a:p>
          <a:p>
            <a:pPr>
              <a:defRPr/>
            </a:pPr>
            <a:r>
              <a:rPr lang="en-US" dirty="0" smtClean="0"/>
              <a:t>Negation words like </a:t>
            </a:r>
            <a:r>
              <a:rPr lang="en-US" i="1" dirty="0" smtClean="0"/>
              <a:t>not</a:t>
            </a:r>
            <a:r>
              <a:rPr lang="en-US" dirty="0" smtClean="0"/>
              <a:t>, </a:t>
            </a:r>
            <a:r>
              <a:rPr lang="en-US" i="1" dirty="0" smtClean="0"/>
              <a:t>never</a:t>
            </a:r>
            <a:r>
              <a:rPr lang="en-US" dirty="0" smtClean="0"/>
              <a:t>, </a:t>
            </a:r>
            <a:r>
              <a:rPr lang="en-US" i="1" dirty="0" smtClean="0"/>
              <a:t>cannot</a:t>
            </a:r>
            <a:r>
              <a:rPr lang="en-US" dirty="0" smtClean="0"/>
              <a:t>, etc., are the most common type. </a:t>
            </a:r>
          </a:p>
          <a:p>
            <a:pPr>
              <a:defRPr/>
            </a:pPr>
            <a:r>
              <a:rPr lang="en-US" dirty="0" smtClean="0"/>
              <a:t>Many other words and phrases can also alter opinion orientations.</a:t>
            </a:r>
            <a:r>
              <a:rPr lang="en-US" b="1" dirty="0" smtClean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00FF"/>
                </a:solidFill>
              </a:rPr>
              <a:t>modal auxiliary verbs</a:t>
            </a:r>
            <a:r>
              <a:rPr lang="en-US" dirty="0" smtClean="0"/>
              <a:t> (e.g., </a:t>
            </a:r>
            <a:r>
              <a:rPr lang="en-US" i="1" dirty="0" smtClean="0"/>
              <a:t>would</a:t>
            </a:r>
            <a:r>
              <a:rPr lang="en-US" dirty="0" smtClean="0"/>
              <a:t>, </a:t>
            </a:r>
            <a:r>
              <a:rPr lang="en-US" i="1" dirty="0" smtClean="0"/>
              <a:t>should</a:t>
            </a:r>
            <a:r>
              <a:rPr lang="en-US" dirty="0" smtClean="0"/>
              <a:t>, </a:t>
            </a:r>
            <a:r>
              <a:rPr lang="en-US" i="1" dirty="0" smtClean="0"/>
              <a:t>could, etc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“The brake could be improved.”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B852C-36AB-4A4C-BE00-99F8CC4E126E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Sentiment shifters (contd)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Some </a:t>
            </a:r>
            <a:r>
              <a:rPr lang="en-US" sz="2800" dirty="0" err="1" smtClean="0">
                <a:solidFill>
                  <a:srgbClr val="0000FF"/>
                </a:solidFill>
              </a:rPr>
              <a:t>presuppositional</a:t>
            </a:r>
            <a:r>
              <a:rPr lang="en-US" sz="2800" dirty="0" smtClean="0"/>
              <a:t> items also can change opinions, e.g., </a:t>
            </a:r>
            <a:r>
              <a:rPr lang="en-US" sz="2800" i="1" dirty="0" smtClean="0"/>
              <a:t>barely</a:t>
            </a:r>
            <a:r>
              <a:rPr lang="en-US" sz="2800" dirty="0" smtClean="0"/>
              <a:t> and </a:t>
            </a:r>
            <a:r>
              <a:rPr lang="en-US" sz="2800" i="1" dirty="0" smtClean="0"/>
              <a:t>hardly</a:t>
            </a:r>
            <a:r>
              <a:rPr lang="en-US" sz="2800" dirty="0" smtClean="0"/>
              <a:t>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“It hardly works.” (comparing to “it works”) 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It presupposes that better was expected. </a:t>
            </a:r>
          </a:p>
          <a:p>
            <a:pPr>
              <a:defRPr/>
            </a:pPr>
            <a:r>
              <a:rPr lang="en-US" sz="2800" dirty="0" smtClean="0"/>
              <a:t>Words like </a:t>
            </a:r>
            <a:r>
              <a:rPr lang="en-US" sz="2800" i="1" dirty="0" smtClean="0"/>
              <a:t>fail</a:t>
            </a:r>
            <a:r>
              <a:rPr lang="en-US" sz="2800" dirty="0" smtClean="0"/>
              <a:t>, </a:t>
            </a:r>
            <a:r>
              <a:rPr lang="en-US" sz="2800" i="1" dirty="0" smtClean="0"/>
              <a:t>omit</a:t>
            </a:r>
            <a:r>
              <a:rPr lang="en-US" sz="2800" dirty="0" smtClean="0"/>
              <a:t>, </a:t>
            </a:r>
            <a:r>
              <a:rPr lang="en-US" sz="2800" i="1" dirty="0" smtClean="0"/>
              <a:t>neglect</a:t>
            </a:r>
            <a:r>
              <a:rPr lang="en-US" sz="2800" dirty="0" smtClean="0"/>
              <a:t> behave similarly,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“This camera fails to impress me.” </a:t>
            </a:r>
          </a:p>
          <a:p>
            <a:pPr>
              <a:defRPr/>
            </a:pPr>
            <a:r>
              <a:rPr lang="en-US" sz="2800" dirty="0" smtClean="0"/>
              <a:t>Sarcasm changes orientation too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“What a great car, it did not start the first day.”</a:t>
            </a:r>
          </a:p>
          <a:p>
            <a:pPr>
              <a:defRPr/>
            </a:pPr>
            <a:r>
              <a:rPr lang="en-US" sz="2800" dirty="0" smtClean="0"/>
              <a:t>Jia, Yu and </a:t>
            </a:r>
            <a:r>
              <a:rPr lang="en-US" sz="2800" dirty="0" err="1" smtClean="0"/>
              <a:t>Meng</a:t>
            </a:r>
            <a:r>
              <a:rPr lang="en-US" sz="2800" dirty="0" smtClean="0"/>
              <a:t> (2009) designed some rules based on parsing to find the scope of negation.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065D4C-0CFB-40C1-A770-5FC65A57633F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rules of opinions </a:t>
            </a:r>
            <a:br>
              <a:rPr lang="en-US" dirty="0" smtClean="0"/>
            </a:br>
            <a:r>
              <a:rPr lang="en-US" sz="2400" dirty="0" smtClean="0"/>
              <a:t>(Liu, </a:t>
            </a:r>
            <a:r>
              <a:rPr lang="en-US" sz="2400" dirty="0" smtClean="0"/>
              <a:t>2010</a:t>
            </a:r>
            <a:r>
              <a:rPr lang="en-US" sz="2400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Opinions/sentiments are governed by many rules, e.g.,</a:t>
            </a:r>
          </a:p>
          <a:p>
            <a:pPr lvl="1">
              <a:defRPr/>
            </a:pPr>
            <a:r>
              <a:rPr lang="en-US" i="1" dirty="0" smtClean="0">
                <a:ea typeface="+mn-ea"/>
                <a:cs typeface="+mn-cs"/>
              </a:rPr>
              <a:t>Opinion word or phrase, ex: “I love this car”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 	::= 	a positive opinion word or phrase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 	::= 	an negative opinion word or phrase</a:t>
            </a:r>
          </a:p>
          <a:p>
            <a:pPr lvl="1">
              <a:defRPr/>
            </a:pPr>
            <a:r>
              <a:rPr lang="en-US" i="1" dirty="0" smtClean="0"/>
              <a:t>Desirable or undesirable facts, ex: </a:t>
            </a:r>
            <a:r>
              <a:rPr lang="en-US" dirty="0" smtClean="0"/>
              <a:t>“After my wife and I slept on it for two weeks, I noticed a mountain in the middle of the mattress”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 	::= 	desirable fact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 	::= 	undesirable fact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CEB01-0607-4A8D-A278-9F6260BD4CF6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rules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i="1" dirty="0" smtClean="0">
                <a:ea typeface="+mn-ea"/>
                <a:cs typeface="+mn-cs"/>
              </a:rPr>
              <a:t>High, low, increased and decreased quantity of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positive or negative potential item</a:t>
            </a:r>
            <a:r>
              <a:rPr lang="en-US" dirty="0" smtClean="0">
                <a:ea typeface="+mn-ea"/>
                <a:cs typeface="+mn-cs"/>
              </a:rPr>
              <a:t>, ex: </a:t>
            </a:r>
            <a:r>
              <a:rPr lang="en-US" dirty="0" smtClean="0"/>
              <a:t>“The battery life is long.”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PO 	::=  no, low, less or decreased quantity of NPI 	|     large, larger, or increased quantity of PPI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NE 	::=  no, low, less, or decreased quantity of PPI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large, larger, or increased quantity of NPI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NPI 	::=  a negative potential item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PPI 	::=  a positive potential item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A1378E-F9B9-41A9-8A6A-617B6C0B4B6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rules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lvl="1">
              <a:defRPr/>
            </a:pPr>
            <a:r>
              <a:rPr lang="en-US" i="1" dirty="0" smtClean="0">
                <a:ea typeface="+mn-ea"/>
                <a:cs typeface="+mn-cs"/>
              </a:rPr>
              <a:t>Decreased and increased quantity of an opinionated item, ex: </a:t>
            </a:r>
            <a:r>
              <a:rPr lang="en-US" dirty="0" smtClean="0">
                <a:ea typeface="+mn-ea"/>
                <a:cs typeface="+mn-cs"/>
              </a:rPr>
              <a:t>“This drug reduced my pain significantly.”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PO 	::=   less or decreased N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 more or increased P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NE 	::=   less or decreased P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 more or increased N </a:t>
            </a:r>
          </a:p>
          <a:p>
            <a:pPr lvl="1">
              <a:defRPr/>
            </a:pPr>
            <a:r>
              <a:rPr lang="en-US" i="1" dirty="0" smtClean="0"/>
              <a:t>Deviation from the desired value range</a:t>
            </a:r>
            <a:r>
              <a:rPr lang="en-US" dirty="0" smtClean="0"/>
              <a:t>: “This drug increased my blood pressure to 200.”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PO 	::=  within the desired value range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NE 	::=  above or below the desired value range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2A642B-8054-459F-9E50-78C9BDFF0A53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rules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449388"/>
            <a:ext cx="8686800" cy="4530725"/>
          </a:xfrm>
        </p:spPr>
        <p:txBody>
          <a:bodyPr/>
          <a:lstStyle/>
          <a:p>
            <a:pPr lvl="1">
              <a:defRPr/>
            </a:pPr>
            <a:r>
              <a:rPr lang="en-US" i="1" dirty="0" smtClean="0"/>
              <a:t>Producing and consuming resources and wastes</a:t>
            </a:r>
            <a:r>
              <a:rPr lang="en-US" i="1" dirty="0" smtClean="0">
                <a:ea typeface="+mn-ea"/>
                <a:cs typeface="+mn-cs"/>
              </a:rPr>
              <a:t>, ex: </a:t>
            </a:r>
            <a:r>
              <a:rPr lang="en-US" dirty="0" smtClean="0">
                <a:ea typeface="+mn-ea"/>
                <a:cs typeface="+mn-cs"/>
              </a:rPr>
              <a:t>“This washer uses a lot of water”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PO 	::=  produce a large quantity of or more resource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produce no, little or less waste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consume no, little or less resource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consume a large quantity of or more waste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NE 	::=  produce no, little or less resource 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produce some or more waste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consume a large quantity of or more resource</a:t>
            </a:r>
          </a:p>
          <a:p>
            <a:pPr lvl="2" fontAlgn="auto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|     consume no, little or less waste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60EF0C-17DB-4F3C-8688-2CD33961F70D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Opinions implied by objective terms </a:t>
            </a:r>
            <a:r>
              <a:rPr lang="en-US" sz="2800" smtClean="0"/>
              <a:t>(Zhang and Liu, 2011)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399463" cy="4286250"/>
          </a:xfrm>
        </p:spPr>
        <p:txBody>
          <a:bodyPr/>
          <a:lstStyle/>
          <a:p>
            <a:r>
              <a:rPr lang="en-US" dirty="0" smtClean="0"/>
              <a:t>For opinion mining, many researchers first </a:t>
            </a:r>
            <a:r>
              <a:rPr lang="en-US" dirty="0" smtClean="0">
                <a:solidFill>
                  <a:srgbClr val="0000FF"/>
                </a:solidFill>
              </a:rPr>
              <a:t>identify subjective sentences </a:t>
            </a:r>
            <a:r>
              <a:rPr lang="en-US" dirty="0" smtClean="0"/>
              <a:t>and then determine if they are positive/negative.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approach </a:t>
            </a:r>
            <a:r>
              <a:rPr lang="en-US" dirty="0" smtClean="0">
                <a:solidFill>
                  <a:srgbClr val="FF0000"/>
                </a:solidFill>
              </a:rPr>
              <a:t>can be problematic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Many objective sentences imply opinions/sentiments</a:t>
            </a:r>
          </a:p>
          <a:p>
            <a:pPr lvl="1"/>
            <a:r>
              <a:rPr lang="en-US" dirty="0" smtClean="0"/>
              <a:t>E.g., “After sleeping on the mattress for one month, a </a:t>
            </a:r>
            <a:r>
              <a:rPr lang="en-US" dirty="0" smtClean="0">
                <a:solidFill>
                  <a:srgbClr val="FF0000"/>
                </a:solidFill>
              </a:rPr>
              <a:t>valley</a:t>
            </a:r>
            <a:r>
              <a:rPr lang="en-US" dirty="0" smtClean="0"/>
              <a:t> is formed in the middle.”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FD21C9-862C-4B62-A43B-D450A1832B88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3717032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2B78E-6B68-4122-A0B6-9D516EA841F6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Comparative Opinions </a:t>
            </a:r>
            <a:br>
              <a:rPr lang="en-US" smtClean="0"/>
            </a:br>
            <a:r>
              <a:rPr lang="en-US" sz="2400" smtClean="0"/>
              <a:t>(Jindal and Liu, 2006)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665288"/>
            <a:ext cx="8426450" cy="446405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3333FF"/>
                </a:solidFill>
              </a:rPr>
              <a:t>Gradable</a:t>
            </a:r>
          </a:p>
          <a:p>
            <a:pPr marL="742950" lvl="1" indent="-285750" eaLnBrk="1" hangingPunct="1"/>
            <a:r>
              <a:rPr lang="en-US" i="1" smtClean="0">
                <a:solidFill>
                  <a:srgbClr val="3333FF"/>
                </a:solidFill>
              </a:rPr>
              <a:t>Non-Equal Gradable</a:t>
            </a:r>
            <a:r>
              <a:rPr lang="en-US" smtClean="0"/>
              <a:t>: Relations of the type </a:t>
            </a:r>
            <a:r>
              <a:rPr lang="en-US" i="1" smtClean="0"/>
              <a:t>greater </a:t>
            </a:r>
            <a:r>
              <a:rPr lang="en-US" smtClean="0"/>
              <a:t>or </a:t>
            </a:r>
            <a:r>
              <a:rPr lang="en-US" i="1" smtClean="0"/>
              <a:t>less than</a:t>
            </a:r>
          </a:p>
          <a:p>
            <a:pPr marL="1143000" lvl="2" indent="-228600" eaLnBrk="1" hangingPunct="1"/>
            <a:r>
              <a:rPr lang="en-US" sz="2400" i="1" smtClean="0"/>
              <a:t>Ex: “optics of camera A is better than that of camera B”</a:t>
            </a:r>
          </a:p>
          <a:p>
            <a:pPr marL="742950" lvl="1" indent="-285750" eaLnBrk="1" hangingPunct="1"/>
            <a:r>
              <a:rPr lang="en-US" i="1" smtClean="0">
                <a:solidFill>
                  <a:srgbClr val="3333FF"/>
                </a:solidFill>
              </a:rPr>
              <a:t>Equative</a:t>
            </a:r>
            <a:r>
              <a:rPr lang="en-US" smtClean="0"/>
              <a:t>: Relations of the type </a:t>
            </a:r>
            <a:r>
              <a:rPr lang="en-US" i="1" smtClean="0"/>
              <a:t>equal to</a:t>
            </a:r>
            <a:r>
              <a:rPr lang="en-US" smtClean="0"/>
              <a:t> </a:t>
            </a:r>
          </a:p>
          <a:p>
            <a:pPr marL="1143000" lvl="2" indent="-228600" eaLnBrk="1" hangingPunct="1"/>
            <a:r>
              <a:rPr lang="en-US" sz="2400" smtClean="0"/>
              <a:t>Ex: “</a:t>
            </a:r>
            <a:r>
              <a:rPr lang="en-US" sz="2400" i="1" smtClean="0"/>
              <a:t>camera A and camera B both come in 7MP</a:t>
            </a:r>
            <a:r>
              <a:rPr lang="en-US" sz="2400" smtClean="0"/>
              <a:t>”</a:t>
            </a:r>
          </a:p>
          <a:p>
            <a:pPr marL="742950" lvl="1" indent="-285750" eaLnBrk="1" hangingPunct="1"/>
            <a:r>
              <a:rPr lang="en-US" i="1" smtClean="0">
                <a:solidFill>
                  <a:srgbClr val="3333FF"/>
                </a:solidFill>
              </a:rPr>
              <a:t>Superlative</a:t>
            </a:r>
            <a:r>
              <a:rPr lang="en-US" smtClean="0"/>
              <a:t>: Relations of the type </a:t>
            </a:r>
            <a:r>
              <a:rPr lang="en-US" i="1" smtClean="0"/>
              <a:t>greater </a:t>
            </a:r>
            <a:r>
              <a:rPr lang="en-US" smtClean="0"/>
              <a:t>or</a:t>
            </a:r>
            <a:r>
              <a:rPr lang="en-US" i="1" smtClean="0"/>
              <a:t> less than all others</a:t>
            </a:r>
          </a:p>
          <a:p>
            <a:pPr marL="1143000" lvl="2" indent="-228600" eaLnBrk="1" hangingPunct="1"/>
            <a:r>
              <a:rPr lang="en-US" sz="2400" smtClean="0"/>
              <a:t>Ex: “</a:t>
            </a:r>
            <a:r>
              <a:rPr lang="en-US" sz="2400" i="1" smtClean="0"/>
              <a:t>camera A is the cheapest in market</a:t>
            </a:r>
            <a:r>
              <a:rPr lang="en-US" sz="2400" smtClean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Comparative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6370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: Given an opinionated document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33FF"/>
                </a:solidFill>
              </a:rPr>
              <a:t>Extract comparative opinions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dirty="0" smtClean="0"/>
              <a:t>		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err="1" smtClean="0"/>
              <a:t>po</a:t>
            </a:r>
            <a:r>
              <a:rPr lang="en-US" i="1" dirty="0" smtClean="0"/>
              <a:t>, h, t</a:t>
            </a:r>
            <a:r>
              <a:rPr lang="en-US" dirty="0" smtClean="0"/>
              <a:t>),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where </a:t>
            </a:r>
            <a:r>
              <a:rPr lang="en-US" i="1" dirty="0" smtClean="0">
                <a:ea typeface="+mn-ea"/>
                <a:cs typeface="+mn-cs"/>
              </a:rPr>
              <a:t>E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E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are the entity sets being compared based on their shared features/aspects </a:t>
            </a:r>
            <a:r>
              <a:rPr lang="en-US" i="1" dirty="0" smtClean="0">
                <a:ea typeface="+mn-ea"/>
                <a:cs typeface="+mn-cs"/>
              </a:rPr>
              <a:t>F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i="1" dirty="0" err="1" smtClean="0">
                <a:ea typeface="+mn-ea"/>
                <a:cs typeface="+mn-cs"/>
              </a:rPr>
              <a:t>po</a:t>
            </a:r>
            <a:r>
              <a:rPr lang="en-US" dirty="0" smtClean="0">
                <a:ea typeface="+mn-ea"/>
                <a:cs typeface="+mn-cs"/>
              </a:rPr>
              <a:t> is the preferred object set of the opinion holder </a:t>
            </a:r>
            <a:r>
              <a:rPr lang="en-US" i="1" dirty="0" smtClean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, and</a:t>
            </a:r>
            <a:r>
              <a:rPr lang="en-US" i="1" dirty="0" smtClean="0">
                <a:ea typeface="+mn-ea"/>
                <a:cs typeface="+mn-cs"/>
              </a:rPr>
              <a:t> t </a:t>
            </a:r>
            <a:r>
              <a:rPr lang="en-US" dirty="0" smtClean="0">
                <a:ea typeface="+mn-ea"/>
                <a:cs typeface="+mn-cs"/>
              </a:rPr>
              <a:t>is the time when the comparative opinion is expressed. </a:t>
            </a:r>
          </a:p>
          <a:p>
            <a:pPr>
              <a:spcBef>
                <a:spcPts val="2400"/>
              </a:spcBef>
              <a:defRPr/>
            </a:pPr>
            <a:r>
              <a:rPr lang="en-US" dirty="0" smtClean="0">
                <a:solidFill>
                  <a:srgbClr val="3333FF"/>
                </a:solidFill>
              </a:rPr>
              <a:t>Note:</a:t>
            </a:r>
            <a:r>
              <a:rPr lang="en-US" dirty="0" smtClean="0"/>
              <a:t> not positive or negative opinions.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B2C74F-3096-4A90-BE84-66F0EE211C7B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fascinating and challenging problem</a:t>
            </a:r>
            <a:r>
              <a:rPr lang="en-US" dirty="0" smtClean="0"/>
              <a:t>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537" y="1304764"/>
            <a:ext cx="8532564" cy="4826161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Intellectually challenging &amp; many applications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 popular research topic in NLP, text and Web mining </a:t>
            </a:r>
            <a:r>
              <a:rPr lang="en-US" sz="1400" dirty="0" smtClean="0"/>
              <a:t>(Edited book: Shanahan, </a:t>
            </a:r>
            <a:r>
              <a:rPr lang="en-US" sz="1400" dirty="0" err="1" smtClean="0"/>
              <a:t>Qu</a:t>
            </a:r>
            <a:r>
              <a:rPr lang="en-US" sz="1400" dirty="0" smtClean="0"/>
              <a:t>, &amp; Wiebe, 2006; Book Chapters: Liu, 2007 &amp; 2011; </a:t>
            </a:r>
            <a:r>
              <a:rPr lang="en-US" sz="1400" dirty="0" smtClean="0"/>
              <a:t>Surveys</a:t>
            </a:r>
            <a:r>
              <a:rPr lang="en-US" sz="1400" dirty="0" smtClean="0"/>
              <a:t>: Pang &amp; Lee 2008; Liu, 2012)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It has spread from computer science to management science and social sciences </a:t>
            </a:r>
            <a:r>
              <a:rPr lang="en-US" sz="1400" dirty="0" smtClean="0"/>
              <a:t>(Hu, </a:t>
            </a:r>
            <a:r>
              <a:rPr lang="en-US" sz="1400" dirty="0" err="1" smtClean="0"/>
              <a:t>Pavlou</a:t>
            </a:r>
            <a:r>
              <a:rPr lang="en-US" sz="1400" dirty="0" smtClean="0"/>
              <a:t> &amp; Zhang, 2006; </a:t>
            </a:r>
            <a:r>
              <a:rPr lang="en-US" sz="1400" dirty="0" err="1" smtClean="0"/>
              <a:t>Archak</a:t>
            </a:r>
            <a:r>
              <a:rPr lang="en-US" sz="1400" dirty="0" smtClean="0"/>
              <a:t>, </a:t>
            </a:r>
            <a:r>
              <a:rPr lang="en-US" sz="1400" dirty="0" err="1" smtClean="0"/>
              <a:t>Ghose</a:t>
            </a:r>
            <a:r>
              <a:rPr lang="en-US" sz="1400" dirty="0" smtClean="0"/>
              <a:t> &amp; </a:t>
            </a:r>
            <a:r>
              <a:rPr lang="en-US" sz="1400" dirty="0" err="1" smtClean="0"/>
              <a:t>Ipeirotis</a:t>
            </a:r>
            <a:r>
              <a:rPr lang="en-US" sz="1400" dirty="0" smtClean="0"/>
              <a:t>, 2007; Liu et al 2007; Park, Lee &amp; Han, 2007; </a:t>
            </a:r>
            <a:r>
              <a:rPr lang="en-US" sz="1400" dirty="0" err="1" smtClean="0"/>
              <a:t>Dellarocas</a:t>
            </a:r>
            <a:r>
              <a:rPr lang="en-US" sz="1400" dirty="0" smtClean="0"/>
              <a:t> et al., 2007; Chen &amp; Xie 2007).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&gt; 350 companies working </a:t>
            </a:r>
            <a:r>
              <a:rPr lang="en-US" sz="2400" dirty="0" smtClean="0">
                <a:solidFill>
                  <a:srgbClr val="0000FF"/>
                </a:solidFill>
              </a:rPr>
              <a:t>on it </a:t>
            </a:r>
            <a:r>
              <a:rPr lang="en-US" sz="2400" dirty="0" smtClean="0">
                <a:solidFill>
                  <a:srgbClr val="0000FF"/>
                </a:solidFill>
              </a:rPr>
              <a:t>in </a:t>
            </a:r>
            <a:r>
              <a:rPr lang="en-US" sz="2400" dirty="0" smtClean="0">
                <a:solidFill>
                  <a:srgbClr val="0000FF"/>
                </a:solidFill>
              </a:rPr>
              <a:t>USA.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700" dirty="0" smtClean="0"/>
              <a:t>Almost no research before early 2000.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Either from NLP or Linguistics (no data?)</a:t>
            </a:r>
          </a:p>
          <a:p>
            <a:r>
              <a:rPr lang="en-US" sz="2800" dirty="0" smtClean="0"/>
              <a:t>Potentially a major technology from NLP. </a:t>
            </a: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But it is very hard!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People grossly underestimated the difficulty earlier.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9E18C9-7CE0-4286-95B6-62A0424B806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4149080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Opinion Spam Detection </a:t>
            </a:r>
            <a:br>
              <a:rPr lang="en-US" smtClean="0"/>
            </a:br>
            <a:r>
              <a:rPr lang="en-US" sz="2400" smtClean="0"/>
              <a:t>(Jindal et al, 2008, 2010 and 2011)</a:t>
            </a:r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7B3A29-2583-4103-B365-F89CFD7060F7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20825"/>
            <a:ext cx="83947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learning (fake reviews)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4783137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Training data</a:t>
            </a:r>
          </a:p>
          <a:p>
            <a:pPr marL="841375" lvl="1" indent="-514350">
              <a:buFont typeface="+mj-lt"/>
              <a:buAutoNum type="arabicPeriod"/>
              <a:defRPr/>
            </a:pPr>
            <a:r>
              <a:rPr lang="en-US" dirty="0" smtClean="0"/>
              <a:t>Same </a:t>
            </a:r>
            <a:r>
              <a:rPr lang="en-US" dirty="0" err="1" smtClean="0"/>
              <a:t>userid</a:t>
            </a:r>
            <a:r>
              <a:rPr lang="en-US" dirty="0" smtClean="0"/>
              <a:t>, same product</a:t>
            </a:r>
          </a:p>
          <a:p>
            <a:pPr marL="841375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2907B9"/>
                </a:solidFill>
              </a:rPr>
              <a:t>Different </a:t>
            </a:r>
            <a:r>
              <a:rPr lang="en-US" dirty="0" err="1" smtClean="0">
                <a:solidFill>
                  <a:srgbClr val="2907B9"/>
                </a:solidFill>
              </a:rPr>
              <a:t>userid</a:t>
            </a:r>
            <a:r>
              <a:rPr lang="en-US" dirty="0" smtClean="0">
                <a:solidFill>
                  <a:srgbClr val="2907B9"/>
                </a:solidFill>
              </a:rPr>
              <a:t>, same product</a:t>
            </a:r>
          </a:p>
          <a:p>
            <a:pPr marL="841375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2907B9"/>
                </a:solidFill>
              </a:rPr>
              <a:t>Same </a:t>
            </a:r>
            <a:r>
              <a:rPr lang="en-US" dirty="0" err="1" smtClean="0">
                <a:solidFill>
                  <a:srgbClr val="2907B9"/>
                </a:solidFill>
              </a:rPr>
              <a:t>userid</a:t>
            </a:r>
            <a:r>
              <a:rPr lang="en-US" dirty="0" smtClean="0">
                <a:solidFill>
                  <a:srgbClr val="2907B9"/>
                </a:solidFill>
              </a:rPr>
              <a:t>, different products</a:t>
            </a:r>
          </a:p>
          <a:p>
            <a:pPr marL="841375" lvl="1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2907B9"/>
                </a:solidFill>
              </a:rPr>
              <a:t>Different </a:t>
            </a:r>
            <a:r>
              <a:rPr lang="en-US" dirty="0" err="1" smtClean="0">
                <a:solidFill>
                  <a:srgbClr val="2907B9"/>
                </a:solidFill>
              </a:rPr>
              <a:t>userid</a:t>
            </a:r>
            <a:r>
              <a:rPr lang="en-US" dirty="0" smtClean="0">
                <a:solidFill>
                  <a:srgbClr val="2907B9"/>
                </a:solidFill>
              </a:rPr>
              <a:t>, different products</a:t>
            </a:r>
          </a:p>
          <a:p>
            <a:pPr lvl="1">
              <a:defRPr/>
            </a:pPr>
            <a:r>
              <a:rPr lang="en-US" dirty="0" smtClean="0"/>
              <a:t>The last three types are very likely to be spam!</a:t>
            </a:r>
          </a:p>
          <a:p>
            <a:pPr lvl="1">
              <a:defRPr/>
            </a:pPr>
            <a:r>
              <a:rPr lang="en-US" dirty="0" smtClean="0"/>
              <a:t>Other reviews, non-spam</a:t>
            </a:r>
          </a:p>
          <a:p>
            <a:pPr>
              <a:defRPr/>
            </a:pPr>
            <a:r>
              <a:rPr lang="en-US" sz="2800" dirty="0" smtClean="0"/>
              <a:t>Build a supervised classification model (Jindal and Liu 2008)</a:t>
            </a:r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dirty="0" err="1" smtClean="0"/>
              <a:t>Ott</a:t>
            </a:r>
            <a:r>
              <a:rPr lang="en-US" sz="2800" dirty="0" smtClean="0"/>
              <a:t> </a:t>
            </a:r>
            <a:r>
              <a:rPr lang="en-US" sz="2800" dirty="0"/>
              <a:t>et al., </a:t>
            </a:r>
            <a:r>
              <a:rPr lang="en-US" sz="2800" dirty="0" smtClean="0"/>
              <a:t>2011) and (Li et al., 2011)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4C6BF9-9E76-4B05-BE60-2C8F6A7670A2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4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Unexpected Behavior Patterns</a:t>
            </a:r>
            <a:br>
              <a:rPr lang="en-US" smtClean="0"/>
            </a:br>
            <a:r>
              <a:rPr lang="en-US" sz="2400" smtClean="0"/>
              <a:t>(Jindal and Liu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423275" cy="4418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Opinion spam is hard to detect because it is very difficult to recognize fake reviews by manually reading them.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i.e., hard to detect based on content</a:t>
            </a:r>
          </a:p>
          <a:p>
            <a:pPr>
              <a:defRPr/>
            </a:pPr>
            <a:r>
              <a:rPr lang="en-US" dirty="0" smtClean="0"/>
              <a:t>Let us analyze the </a:t>
            </a:r>
            <a:r>
              <a:rPr lang="en-US" dirty="0" smtClean="0">
                <a:solidFill>
                  <a:srgbClr val="0000FF"/>
                </a:solidFill>
              </a:rPr>
              <a:t>behavior of reviewers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identifying </a:t>
            </a:r>
            <a:r>
              <a:rPr lang="en-US" i="1" dirty="0" smtClean="0">
                <a:ea typeface="+mn-ea"/>
                <a:cs typeface="+mn-cs"/>
              </a:rPr>
              <a:t>unusual review patterns</a:t>
            </a:r>
            <a:r>
              <a:rPr lang="en-US" dirty="0" smtClean="0">
                <a:ea typeface="+mn-ea"/>
                <a:cs typeface="+mn-cs"/>
              </a:rPr>
              <a:t> which may represent suspicious behaviors of reviewers. </a:t>
            </a:r>
          </a:p>
          <a:p>
            <a:pPr>
              <a:defRPr/>
            </a:pPr>
            <a:r>
              <a:rPr lang="en-US" dirty="0" smtClean="0"/>
              <a:t>We formulate the problem as finding </a:t>
            </a:r>
            <a:r>
              <a:rPr lang="en-US" dirty="0" smtClean="0">
                <a:solidFill>
                  <a:srgbClr val="FF0000"/>
                </a:solidFill>
              </a:rPr>
              <a:t>unexpected rules and rule groups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702E4-BF56-4705-81AE-BEBAC6316ACD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unexpected review patterns</a:t>
            </a:r>
            <a:br>
              <a:rPr lang="en-US" smtClean="0"/>
            </a:b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423275" cy="4746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if a reviewer wrote all positive reviews on products of a brand but all negative reviews on a competing brand </a:t>
            </a:r>
            <a:r>
              <a:rPr lang="en-US" b="1" dirty="0" smtClean="0"/>
              <a:t>…</a:t>
            </a:r>
          </a:p>
          <a:p>
            <a:pPr>
              <a:defRPr/>
            </a:pPr>
            <a:r>
              <a:rPr lang="en-US" dirty="0" smtClean="0"/>
              <a:t>Finding unexpected rules,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Data: </a:t>
            </a:r>
            <a:r>
              <a:rPr lang="en-US" i="1" dirty="0" smtClean="0"/>
              <a:t>reviewer-id</a:t>
            </a:r>
            <a:r>
              <a:rPr lang="en-US" dirty="0" smtClean="0"/>
              <a:t>, </a:t>
            </a:r>
            <a:r>
              <a:rPr lang="en-US" i="1" dirty="0" smtClean="0"/>
              <a:t>brand-id</a:t>
            </a:r>
            <a:r>
              <a:rPr lang="en-US" dirty="0" smtClean="0"/>
              <a:t>, </a:t>
            </a:r>
            <a:r>
              <a:rPr lang="en-US" i="1" dirty="0" smtClean="0"/>
              <a:t>product-id</a:t>
            </a:r>
            <a:r>
              <a:rPr lang="en-US" dirty="0" smtClean="0"/>
              <a:t>, and a </a:t>
            </a:r>
            <a:r>
              <a:rPr lang="en-US" i="1" dirty="0" smtClean="0"/>
              <a:t>class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Mining: class association rule mining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Finding unexpected rules and rule groups, i.e., showing atypical behaviors of reviewers.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3366FF"/>
                </a:solidFill>
                <a:ea typeface="+mn-ea"/>
                <a:cs typeface="+mn-cs"/>
              </a:rPr>
              <a:t>Rule1:   Reviewer-1, brand-1 -&gt; positive (</a:t>
            </a:r>
            <a:r>
              <a:rPr lang="en-US" sz="2400" dirty="0" err="1" smtClean="0">
                <a:solidFill>
                  <a:srgbClr val="3366FF"/>
                </a:solidFill>
                <a:ea typeface="+mn-ea"/>
                <a:cs typeface="+mn-cs"/>
              </a:rPr>
              <a:t>confid</a:t>
            </a:r>
            <a:r>
              <a:rPr lang="en-US" sz="2400" dirty="0" smtClean="0">
                <a:solidFill>
                  <a:srgbClr val="3366FF"/>
                </a:solidFill>
                <a:ea typeface="+mn-ea"/>
                <a:cs typeface="+mn-cs"/>
              </a:rPr>
              <a:t>=100%)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Rule2:   Reviewer-1, brand-2 -&gt; negative (</a:t>
            </a:r>
            <a:r>
              <a:rPr lang="en-US" sz="2400" dirty="0" err="1" smtClean="0">
                <a:solidFill>
                  <a:srgbClr val="3366FF"/>
                </a:solidFill>
              </a:rPr>
              <a:t>confid</a:t>
            </a:r>
            <a:r>
              <a:rPr lang="en-US" sz="2400" dirty="0" smtClean="0">
                <a:solidFill>
                  <a:srgbClr val="3366FF"/>
                </a:solidFill>
              </a:rPr>
              <a:t>=100%)</a:t>
            </a: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AC7A90-FB03-4BD2-8867-811B8EB0D2D9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example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D8183-2798-444E-8F39-0D577F57058E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93838"/>
            <a:ext cx="82629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Confidence unexpectedness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496300" cy="4783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Rule: </a:t>
            </a:r>
            <a:r>
              <a:rPr lang="en-US" sz="2400" smtClean="0">
                <a:solidFill>
                  <a:srgbClr val="0000FF"/>
                </a:solidFill>
              </a:rPr>
              <a:t>reviewer-1, brand-1 </a:t>
            </a:r>
            <a:r>
              <a:rPr lang="en-US" sz="2400" smtClean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2400" smtClean="0">
                <a:solidFill>
                  <a:srgbClr val="0000FF"/>
                </a:solidFill>
              </a:rPr>
              <a:t> positive [sup = 0.1, conf = 1]</a:t>
            </a:r>
          </a:p>
          <a:p>
            <a:r>
              <a:rPr lang="en-US" smtClean="0"/>
              <a:t>If we find that on average reviewers give brand-1 only 20% positive reviews (expectation), then reviewer-1 is quite unexpected.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DF69C-D79E-4F01-8A2E-AC61A6310C14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graphicFrame>
        <p:nvGraphicFramePr>
          <p:cNvPr id="58374" name="Object 2"/>
          <p:cNvGraphicFramePr>
            <a:graphicFrameLocks noChangeAspect="1"/>
          </p:cNvGraphicFramePr>
          <p:nvPr/>
        </p:nvGraphicFramePr>
        <p:xfrm>
          <a:off x="950913" y="3684588"/>
          <a:ext cx="76009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8" name="Equation" r:id="rId3" imgW="3035300" imgH="546100" progId="Equation.3">
                  <p:embed/>
                </p:oleObj>
              </mc:Choice>
              <mc:Fallback>
                <p:oleObj name="Equation" r:id="rId3" imgW="3035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684588"/>
                        <a:ext cx="760095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6" name="Object 3"/>
          <p:cNvGraphicFramePr>
            <a:graphicFrameLocks noChangeAspect="1"/>
          </p:cNvGraphicFramePr>
          <p:nvPr/>
        </p:nvGraphicFramePr>
        <p:xfrm>
          <a:off x="957263" y="4816475"/>
          <a:ext cx="690086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9" name="Equation" r:id="rId5" imgW="3263900" imgH="660400" progId="Equation.3">
                  <p:embed/>
                </p:oleObj>
              </mc:Choice>
              <mc:Fallback>
                <p:oleObj name="Equation" r:id="rId5" imgW="3263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816475"/>
                        <a:ext cx="6900862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1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unexpectedness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388"/>
            <a:ext cx="8229600" cy="46815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Rule:	 reviewer-1, product-1 -&gt; positive [sup = 5]</a:t>
            </a:r>
          </a:p>
          <a:p>
            <a:pPr>
              <a:defRPr/>
            </a:pPr>
            <a:r>
              <a:rPr lang="en-US" dirty="0" smtClean="0"/>
              <a:t>Each reviewer should write only one review on a product and give it a positive (negative) rating (expectation). </a:t>
            </a:r>
          </a:p>
          <a:p>
            <a:pPr>
              <a:defRPr/>
            </a:pPr>
            <a:r>
              <a:rPr lang="en-US" dirty="0" smtClean="0"/>
              <a:t>This unexpectedness can detect those reviewers who review the same product multiple times, which is unexpected.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These reviewers are likely to be spammers.</a:t>
            </a:r>
          </a:p>
          <a:p>
            <a:pPr>
              <a:defRPr/>
            </a:pPr>
            <a:r>
              <a:rPr lang="en-US" dirty="0" smtClean="0"/>
              <a:t>Can be defined probabilistically as well.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CD148-F471-4D05-B957-48583975B6EF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group opinion spam </a:t>
            </a:r>
            <a:br>
              <a:rPr lang="en-US" dirty="0" smtClean="0"/>
            </a:br>
            <a:r>
              <a:rPr lang="en-US" sz="2400" dirty="0" smtClean="0"/>
              <a:t>(Mukherjee, Liu and Glance, </a:t>
            </a:r>
            <a:r>
              <a:rPr lang="en-US" sz="2400" dirty="0" smtClean="0"/>
              <a:t>WWW</a:t>
            </a:r>
            <a:r>
              <a:rPr lang="en-US" sz="2400" dirty="0" smtClean="0"/>
              <a:t>-2012</a:t>
            </a:r>
            <a:r>
              <a:rPr lang="en-US" sz="2400" dirty="0" smtClean="0"/>
              <a:t>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group of people who work together to promote an product or to demote another product. </a:t>
            </a:r>
          </a:p>
          <a:p>
            <a:r>
              <a:rPr lang="en-US" smtClean="0"/>
              <a:t>The algorithm has two steps</a:t>
            </a:r>
          </a:p>
          <a:p>
            <a:pPr lvl="1"/>
            <a:r>
              <a:rPr lang="en-US" smtClean="0"/>
              <a:t>Frequent pattern mining: find groups of people who reviewed a number of products. These are candidate spammer groups. </a:t>
            </a:r>
          </a:p>
          <a:p>
            <a:pPr lvl="1"/>
            <a:r>
              <a:rPr lang="en-US" smtClean="0"/>
              <a:t>A relational model is then formulated to compute a ranking of candidate groups based on their likelihood being fake.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59022-4CB1-41D7-8A32-31CA406C5BC6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5049180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43508" y="2060848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Review Comments</a:t>
            </a:r>
            <a:br>
              <a:rPr lang="en-US" dirty="0" smtClean="0"/>
            </a:br>
            <a:r>
              <a:rPr lang="en-US" sz="2400" dirty="0" smtClean="0"/>
              <a:t>(Mukherjee and Liu, </a:t>
            </a:r>
            <a:r>
              <a:rPr lang="en-US" sz="2400" dirty="0" smtClean="0"/>
              <a:t>ACL-2012)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400" dirty="0" smtClean="0">
                <a:cs typeface="Times New Roman" pitchFamily="18" charset="0"/>
              </a:rPr>
              <a:t>Online reviews by consumers </a:t>
            </a:r>
            <a:r>
              <a:rPr lang="en-US" sz="2400" dirty="0" smtClean="0">
                <a:cs typeface="Times New Roman" pitchFamily="18" charset="0"/>
              </a:rPr>
              <a:t>evaluate </a:t>
            </a:r>
            <a:r>
              <a:rPr lang="en-US" sz="2400" dirty="0" smtClean="0">
                <a:cs typeface="Times New Roman" pitchFamily="18" charset="0"/>
              </a:rPr>
              <a:t>products and services that they have used.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400" dirty="0" smtClean="0">
                <a:cs typeface="Times New Roman" pitchFamily="18" charset="0"/>
              </a:rPr>
              <a:t>While certainly useful, reviews only provide part of the story: evaluations and experiences of the reviewers.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400" dirty="0" smtClean="0">
                <a:cs typeface="Times New Roman" pitchFamily="18" charset="0"/>
              </a:rPr>
              <a:t>Hidden glitches:</a:t>
            </a:r>
          </a:p>
          <a:p>
            <a:pPr marL="857250" lvl="1" indent="-457200" algn="just"/>
            <a:r>
              <a:rPr lang="en-US" sz="2000" dirty="0" smtClean="0">
                <a:cs typeface="Times New Roman" pitchFamily="18" charset="0"/>
              </a:rPr>
              <a:t>Reviewer may not be an expert.</a:t>
            </a:r>
          </a:p>
          <a:p>
            <a:pPr marL="857250" lvl="1" indent="-457200" algn="just"/>
            <a:r>
              <a:rPr lang="en-US" sz="2000" dirty="0" smtClean="0">
                <a:cs typeface="Times New Roman" pitchFamily="18" charset="0"/>
              </a:rPr>
              <a:t>Misuses a product.</a:t>
            </a:r>
          </a:p>
          <a:p>
            <a:pPr marL="857250" lvl="1" indent="-457200" algn="just"/>
            <a:r>
              <a:rPr lang="en-US" sz="2000" dirty="0" smtClean="0">
                <a:cs typeface="Times New Roman" pitchFamily="18" charset="0"/>
              </a:rPr>
              <a:t>Doesn’t mention some product aspects of consumer interest.</a:t>
            </a:r>
          </a:p>
          <a:p>
            <a:pPr marL="857250" lvl="1" indent="-457200" algn="just"/>
            <a:r>
              <a:rPr lang="en-US" sz="2000" dirty="0" smtClean="0">
                <a:cs typeface="Times New Roman" pitchFamily="18" charset="0"/>
              </a:rPr>
              <a:t>Reviewer can be an opinion spammer writing fake reviews.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400" dirty="0" smtClean="0">
                <a:cs typeface="Times New Roman" pitchFamily="18" charset="0"/>
              </a:rPr>
              <a:t>Clearly, there is a room </a:t>
            </a:r>
            <a:r>
              <a:rPr lang="en-US" sz="2400" dirty="0" smtClean="0">
                <a:cs typeface="Times New Roman" pitchFamily="18" charset="0"/>
              </a:rPr>
              <a:t>for </a:t>
            </a:r>
            <a:r>
              <a:rPr lang="en-US" sz="2400" dirty="0" smtClean="0">
                <a:cs typeface="Times New Roman" pitchFamily="18" charset="0"/>
              </a:rPr>
              <a:t>improvement of </a:t>
            </a:r>
            <a:r>
              <a:rPr lang="en-US" sz="2400" dirty="0" smtClean="0">
                <a:cs typeface="Times New Roman" pitchFamily="18" charset="0"/>
              </a:rPr>
              <a:t>the online </a:t>
            </a:r>
            <a:r>
              <a:rPr lang="en-US" sz="2400" dirty="0" smtClean="0">
                <a:cs typeface="Times New Roman" pitchFamily="18" charset="0"/>
              </a:rPr>
              <a:t>review system.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83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4682145"/>
          </a:xfrm>
        </p:spPr>
        <p:txBody>
          <a:bodyPr/>
          <a:lstStyle/>
          <a:p>
            <a:pPr algn="just"/>
            <a:r>
              <a:rPr lang="en-US" sz="2600" dirty="0" smtClean="0">
                <a:cs typeface="Times New Roman" pitchFamily="18" charset="0"/>
              </a:rPr>
              <a:t>To improve the reviewing system, popular review hosting sites (e.g., Amazon, </a:t>
            </a:r>
            <a:r>
              <a:rPr lang="en-US" sz="2600" dirty="0" err="1" smtClean="0">
                <a:cs typeface="Times New Roman" pitchFamily="18" charset="0"/>
              </a:rPr>
              <a:t>Epinions</a:t>
            </a:r>
            <a:r>
              <a:rPr lang="en-US" sz="2600" dirty="0" smtClean="0">
                <a:cs typeface="Times New Roman" pitchFamily="18" charset="0"/>
              </a:rPr>
              <a:t>, Wired.com, etc.) support reader-comments on reviews.</a:t>
            </a:r>
          </a:p>
          <a:p>
            <a:pPr algn="just"/>
            <a:r>
              <a:rPr lang="en-US" sz="2600" dirty="0" smtClean="0">
                <a:cs typeface="Times New Roman" pitchFamily="18" charset="0"/>
              </a:rPr>
              <a:t>Comments on review are a richer way of “review profiling”, rather than just clicking whether the review is helpful or not.</a:t>
            </a:r>
          </a:p>
          <a:p>
            <a:pPr algn="just"/>
            <a:r>
              <a:rPr lang="en-US" sz="2600" dirty="0" smtClean="0">
                <a:cs typeface="Times New Roman" pitchFamily="18" charset="0"/>
              </a:rPr>
              <a:t>Many reviews receive a large number of comments. (e.g., hundreds of them)</a:t>
            </a:r>
          </a:p>
          <a:p>
            <a:pPr lvl="1" algn="just"/>
            <a:r>
              <a:rPr lang="en-US" sz="2200" dirty="0" smtClean="0">
                <a:cs typeface="Times New Roman" pitchFamily="18" charset="0"/>
              </a:rPr>
              <a:t>Reading them all to get a gist of them is not easy.</a:t>
            </a:r>
          </a:p>
          <a:p>
            <a:pPr lvl="1" algn="just"/>
            <a:r>
              <a:rPr lang="en-US" sz="2200" dirty="0" smtClean="0">
                <a:cs typeface="Times New Roman" pitchFamily="18" charset="0"/>
              </a:rPr>
              <a:t>Some kind of summary will be very useful.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2872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model?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4682145"/>
          </a:xfrm>
        </p:spPr>
        <p:txBody>
          <a:bodyPr/>
          <a:lstStyle/>
          <a:p>
            <a:r>
              <a:rPr lang="en-US" dirty="0" smtClean="0"/>
              <a:t>Topics/aspects and different types of comments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Thumbs-up</a:t>
            </a:r>
            <a:r>
              <a:rPr lang="en-US" dirty="0" smtClean="0"/>
              <a:t> (e.g., “review helped me”)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Thumbs-down</a:t>
            </a:r>
            <a:r>
              <a:rPr lang="en-US" dirty="0" smtClean="0"/>
              <a:t> (e.g., “poor review”)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Question</a:t>
            </a:r>
            <a:r>
              <a:rPr lang="en-US" dirty="0" smtClean="0"/>
              <a:t> (e.g., “how to”)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Answer acknowledgement</a:t>
            </a:r>
            <a:r>
              <a:rPr lang="en-US" dirty="0" smtClean="0"/>
              <a:t> (e.g., “thank you for clarifying”). 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Disagreement </a:t>
            </a:r>
            <a:r>
              <a:rPr lang="en-US" dirty="0" smtClean="0"/>
              <a:t>(</a:t>
            </a:r>
            <a:r>
              <a:rPr lang="en-US" i="1" dirty="0" smtClean="0"/>
              <a:t>contention</a:t>
            </a:r>
            <a:r>
              <a:rPr lang="en-US" dirty="0" smtClean="0"/>
              <a:t>) (e.g., “I disagree”) </a:t>
            </a:r>
          </a:p>
          <a:p>
            <a:pPr lvl="1">
              <a:spcBef>
                <a:spcPts val="400"/>
              </a:spcBef>
            </a:pPr>
            <a:r>
              <a:rPr lang="en-US" i="1" dirty="0" smtClean="0"/>
              <a:t>Agreement</a:t>
            </a:r>
            <a:r>
              <a:rPr lang="en-US" dirty="0" smtClean="0"/>
              <a:t> (e.g., “I agree”).</a:t>
            </a:r>
          </a:p>
          <a:p>
            <a:r>
              <a:rPr lang="en-US" dirty="0" smtClean="0"/>
              <a:t>They are collectively called, </a:t>
            </a:r>
            <a:r>
              <a:rPr lang="en-US" i="1" dirty="0" smtClean="0">
                <a:solidFill>
                  <a:srgbClr val="0000FF"/>
                </a:solidFill>
              </a:rPr>
              <a:t>C-expressions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DB1C52-AA2E-4A8F-94DF-97598B044E00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1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usefulness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 marL="530225" indent="-457200"/>
            <a:r>
              <a:rPr lang="en-US" sz="2800" dirty="0" smtClean="0">
                <a:cs typeface="Times New Roman" pitchFamily="18" charset="0"/>
              </a:rPr>
              <a:t>Extracted topics and C-expressions from comments are quite useful in practice: </a:t>
            </a:r>
          </a:p>
          <a:p>
            <a:pPr marL="857250" lvl="1" indent="-457200"/>
            <a:r>
              <a:rPr lang="en-US" sz="2400" dirty="0" smtClean="0">
                <a:cs typeface="Times New Roman" pitchFamily="18" charset="0"/>
              </a:rPr>
              <a:t>Enable more accurate classification of comments, e.g., evaluating review quality and credibility. </a:t>
            </a:r>
          </a:p>
          <a:p>
            <a:pPr marL="857250" lvl="1" indent="-457200"/>
            <a:r>
              <a:rPr lang="en-US" sz="2400" dirty="0" smtClean="0">
                <a:cs typeface="Times New Roman" pitchFamily="18" charset="0"/>
              </a:rPr>
              <a:t>Help identify </a:t>
            </a:r>
            <a:r>
              <a:rPr lang="en-US" sz="2400" dirty="0" smtClean="0">
                <a:cs typeface="Times New Roman" pitchFamily="18" charset="0"/>
              </a:rPr>
              <a:t>key </a:t>
            </a:r>
            <a:r>
              <a:rPr lang="en-US" sz="2400" dirty="0" smtClean="0">
                <a:cs typeface="Times New Roman" pitchFamily="18" charset="0"/>
              </a:rPr>
              <a:t>product aspects that people are troubled with in disagreements and in questions.</a:t>
            </a:r>
          </a:p>
          <a:p>
            <a:pPr marL="857250" lvl="1" indent="-457200"/>
            <a:r>
              <a:rPr lang="en-US" sz="2400" dirty="0" smtClean="0">
                <a:cs typeface="Times New Roman" pitchFamily="18" charset="0"/>
              </a:rPr>
              <a:t>Facilitate </a:t>
            </a:r>
            <a:r>
              <a:rPr lang="en-US" sz="2400" dirty="0" smtClean="0">
                <a:cs typeface="Times New Roman" pitchFamily="18" charset="0"/>
              </a:rPr>
              <a:t>comments summarization. Summary </a:t>
            </a:r>
            <a:r>
              <a:rPr lang="en-US" sz="2400" dirty="0" smtClean="0">
                <a:cs typeface="Times New Roman" pitchFamily="18" charset="0"/>
              </a:rPr>
              <a:t>may include but not limited to:	</a:t>
            </a:r>
          </a:p>
          <a:p>
            <a:pPr marL="1209675" lvl="2" indent="-457200" algn="just"/>
            <a:r>
              <a:rPr lang="en-US" sz="2000" dirty="0" smtClean="0">
                <a:cs typeface="Times New Roman" pitchFamily="18" charset="0"/>
              </a:rPr>
              <a:t>% of people who giving a thumbs-up or thumbs-down</a:t>
            </a:r>
          </a:p>
          <a:p>
            <a:pPr marL="1209675" lvl="2" indent="-457200" algn="just"/>
            <a:r>
              <a:rPr lang="en-US" sz="2000" dirty="0" smtClean="0">
                <a:cs typeface="Times New Roman" pitchFamily="18" charset="0"/>
              </a:rPr>
              <a:t>% of people who agree or disagree with the reviewer </a:t>
            </a:r>
          </a:p>
          <a:p>
            <a:pPr marL="1209675" lvl="2" indent="-457200" algn="just"/>
            <a:r>
              <a:rPr lang="en-US" sz="2000" dirty="0" smtClean="0">
                <a:cs typeface="Times New Roman" pitchFamily="18" charset="0"/>
              </a:rPr>
              <a:t>Disagreed (contentious) aspects (or topics) </a:t>
            </a:r>
          </a:p>
          <a:p>
            <a:pPr marL="1209675" lvl="2" indent="-457200" algn="just"/>
            <a:r>
              <a:rPr lang="en-US" sz="2000" dirty="0" smtClean="0">
                <a:cs typeface="Times New Roman" pitchFamily="18" charset="0"/>
              </a:rPr>
              <a:t>Aspects </a:t>
            </a:r>
            <a:r>
              <a:rPr lang="en-US" sz="2000" dirty="0" smtClean="0">
                <a:cs typeface="Times New Roman" pitchFamily="18" charset="0"/>
              </a:rPr>
              <a:t>that people </a:t>
            </a:r>
            <a:r>
              <a:rPr lang="en-US" sz="2000" dirty="0" smtClean="0">
                <a:cs typeface="Times New Roman" pitchFamily="18" charset="0"/>
              </a:rPr>
              <a:t>often have </a:t>
            </a:r>
            <a:r>
              <a:rPr lang="en-US" sz="2000" dirty="0" smtClean="0">
                <a:cs typeface="Times New Roman" pitchFamily="18" charset="0"/>
              </a:rPr>
              <a:t>questions with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634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99276" cy="1139825"/>
          </a:xfrm>
        </p:spPr>
        <p:txBody>
          <a:bodyPr/>
          <a:lstStyle/>
          <a:p>
            <a:r>
              <a:rPr lang="en-US" dirty="0" smtClean="0"/>
              <a:t>A graphical model – generative process</a:t>
            </a:r>
            <a:br>
              <a:rPr lang="en-US" dirty="0" smtClean="0"/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1171"/>
                <a:ext cx="8229600" cy="4610137"/>
              </a:xfrm>
            </p:spPr>
            <p:txBody>
              <a:bodyPr/>
              <a:lstStyle/>
              <a:p>
                <a:pPr lvl="0" algn="just">
                  <a:lnSpc>
                    <a:spcPct val="9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For each C-expression type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𝑒</m:t>
                    </m:r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p>
                    </m:sSubSup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𝐷𝑖𝑟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19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 algn="just">
                  <a:lnSpc>
                    <a:spcPct val="95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For each topic </a:t>
                </a:r>
                <a:r>
                  <a:rPr lang="en-US" sz="1900" i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sup>
                    </m:sSubSup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lnSpc>
                    <a:spcPct val="95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each comment post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𝑑</m:t>
                    </m:r>
                    <m:r>
                      <a:rPr lang="en-US" sz="1900" i="1">
                        <a:latin typeface="Cambria Math"/>
                      </a:rPr>
                      <m:t>∈{1…</m:t>
                    </m:r>
                    <m:r>
                      <a:rPr lang="en-US" sz="1900" i="1">
                        <a:latin typeface="Cambria Math"/>
                      </a:rPr>
                      <m:t>𝐷</m:t>
                    </m:r>
                    <m:r>
                      <a:rPr lang="en-US" sz="19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𝐸</m:t>
                        </m:r>
                      </m:sup>
                    </m:sSubSup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i="1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</a:endParaRP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i="1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</a:endParaRP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For each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𝑗</m:t>
                    </m:r>
                    <m:r>
                      <a:rPr lang="en-US" sz="1900" i="1">
                        <a:latin typeface="Cambria Math"/>
                      </a:rPr>
                      <m:t>∈{1…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b="0" i="1" smtClean="0">
                        <a:latin typeface="Cambria Math"/>
                      </a:rPr>
                      <m:t>𝑀𝑎𝑥𝐸𝑛𝑡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/>
                          </a:rPr>
                          <m:t>𝑥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𝑑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sz="1900" b="1" dirty="0" smtClean="0">
                  <a:latin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𝐵𝑒𝑟𝑛𝑜𝑢𝑙𝑙𝑖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19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if</a:t>
                </a: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is a C-expression </a:t>
                </a: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term</a:t>
                </a:r>
              </a:p>
              <a:p>
                <a:pPr marL="1249362" lvl="2" indent="0" algn="just">
                  <a:lnSpc>
                    <a:spcPct val="95000"/>
                  </a:lnSpc>
                  <a:spcBef>
                    <a:spcPts val="0"/>
                  </a:spcBef>
                  <a:buNone/>
                  <a:tabLst>
                    <a:tab pos="1200150" algn="l"/>
                  </a:tabLst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 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𝑀𝑢𝑙𝑡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</a:p>
              <a:p>
                <a:pPr marL="690245" lvl="1" indent="0" algn="just">
                  <a:lnSpc>
                    <a:spcPct val="95000"/>
                  </a:lnSpc>
                  <a:spcBef>
                    <a:spcPts val="0"/>
                  </a:spcBef>
                  <a:buNone/>
                  <a:tabLst>
                    <a:tab pos="914400" algn="l"/>
                  </a:tabLst>
                </a:pP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else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	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is a topical </a:t>
                </a: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term</a:t>
                </a:r>
              </a:p>
              <a:p>
                <a:pPr marL="1249362" lvl="2" indent="0" algn="just">
                  <a:lnSpc>
                    <a:spcPct val="95000"/>
                  </a:lnSpc>
                  <a:spcBef>
                    <a:spcPts val="0"/>
                  </a:spcBef>
                  <a:buNone/>
                </a:pP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 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𝑀𝑢𝑙𝑡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  <a:endParaRPr lang="en-US" sz="19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128712" lvl="2" indent="-457200">
                  <a:buFont typeface="+mj-lt"/>
                  <a:buAutoNum type="alphaLcPeriod" startAt="4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Emit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 ~ 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𝑀𝑢𝑙𝑡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, 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, 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9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1171"/>
                <a:ext cx="8229600" cy="4610137"/>
              </a:xfrm>
              <a:blipFill rotWithShape="1">
                <a:blip r:embed="rId2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11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graphical model in plate notation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448780"/>
            <a:ext cx="46610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2641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rgbClr val="FF0000"/>
                </a:solidFill>
              </a:rPr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5481228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 smtClean="0"/>
              <a:t>Modeling </a:t>
            </a:r>
            <a:r>
              <a:rPr lang="en-US" dirty="0"/>
              <a:t>O</a:t>
            </a:r>
            <a:r>
              <a:rPr lang="en-US" dirty="0" smtClean="0"/>
              <a:t>nline Discussions/Debates </a:t>
            </a:r>
            <a:r>
              <a:rPr lang="en-US" sz="2400" dirty="0" smtClean="0"/>
              <a:t>(Mukherjee and Liu, </a:t>
            </a:r>
            <a:r>
              <a:rPr lang="en-US" sz="2400" dirty="0" smtClean="0"/>
              <a:t>KDD-2012)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A large part of social media is about discussion and debate.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A large part of such contents is about </a:t>
            </a:r>
            <a:r>
              <a:rPr lang="en-US" sz="2800" dirty="0" smtClean="0">
                <a:cs typeface="Times New Roman" pitchFamily="18" charset="0"/>
              </a:rPr>
              <a:t>social</a:t>
            </a:r>
            <a:r>
              <a:rPr lang="en-US" sz="2800" dirty="0" smtClean="0">
                <a:cs typeface="Times New Roman" pitchFamily="18" charset="0"/>
              </a:rPr>
              <a:t>, political and religious issues.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On such issues, there are often heated discussions/debates, i.e., people argue and agree or disagree with one another.</a:t>
            </a:r>
          </a:p>
          <a:p>
            <a:r>
              <a:rPr lang="en-US" sz="2800" dirty="0" smtClean="0">
                <a:cs typeface="Times New Roman" pitchFamily="18" charset="0"/>
              </a:rPr>
              <a:t>We </a:t>
            </a:r>
            <a:r>
              <a:rPr lang="en-US" sz="2800" dirty="0" smtClean="0">
                <a:cs typeface="Times New Roman" pitchFamily="18" charset="0"/>
              </a:rPr>
              <a:t>can model </a:t>
            </a:r>
            <a:r>
              <a:rPr lang="en-US" sz="2800" dirty="0" smtClean="0">
                <a:cs typeface="Times New Roman" pitchFamily="18" charset="0"/>
              </a:rPr>
              <a:t>such </a:t>
            </a:r>
            <a:r>
              <a:rPr lang="en-US" sz="2800" dirty="0" smtClean="0">
                <a:cs typeface="Times New Roman" pitchFamily="18" charset="0"/>
              </a:rPr>
              <a:t>interactive </a:t>
            </a:r>
            <a:r>
              <a:rPr lang="en-US" sz="2800" dirty="0" smtClean="0">
                <a:cs typeface="Times New Roman" pitchFamily="18" charset="0"/>
              </a:rPr>
              <a:t>social media.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970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marL="530225" indent="-457200"/>
            <a:r>
              <a:rPr lang="en-US" dirty="0" smtClean="0">
                <a:cs typeface="Times New Roman" pitchFamily="18" charset="0"/>
              </a:rPr>
              <a:t>Given a set of discussion/debate posts, we aim to perform the following tasks. </a:t>
            </a:r>
          </a:p>
          <a:p>
            <a:pPr marL="857250" lvl="1" indent="-457200"/>
            <a:r>
              <a:rPr lang="en-US" dirty="0" smtClean="0">
                <a:cs typeface="Times New Roman" pitchFamily="18" charset="0"/>
              </a:rPr>
              <a:t>Discover expressions often used to express </a:t>
            </a:r>
          </a:p>
          <a:p>
            <a:pPr marL="1209675" lvl="2" indent="-457200"/>
            <a:r>
              <a:rPr lang="en-US" dirty="0" smtClean="0">
                <a:cs typeface="Times New Roman" pitchFamily="18" charset="0"/>
              </a:rPr>
              <a:t>Contention/Disagreement (e.g., “I disagree”, “you make no sense”) and </a:t>
            </a:r>
          </a:p>
          <a:p>
            <a:pPr marL="1209675" lvl="2" indent="-457200"/>
            <a:r>
              <a:rPr lang="en-US" dirty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greement (e.g., “I agree”, “I think you’re right”). We collectively call them 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CA-expressions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marL="857250" lvl="1" indent="-457200"/>
            <a:r>
              <a:rPr lang="en-US" dirty="0" smtClean="0">
                <a:cs typeface="Times New Roman" pitchFamily="18" charset="0"/>
              </a:rPr>
              <a:t>Determine contentious topics. </a:t>
            </a:r>
          </a:p>
          <a:p>
            <a:pPr marL="1209675" lvl="2" indent="-457200"/>
            <a:r>
              <a:rPr lang="en-US" dirty="0" smtClean="0">
                <a:cs typeface="Times New Roman" pitchFamily="18" charset="0"/>
              </a:rPr>
              <a:t>First discover discussion topics in the whole collection, </a:t>
            </a:r>
          </a:p>
          <a:p>
            <a:pPr marL="1209675" lvl="2" indent="-457200"/>
            <a:r>
              <a:rPr lang="en-US" dirty="0" smtClean="0">
                <a:cs typeface="Times New Roman" pitchFamily="18" charset="0"/>
              </a:rPr>
              <a:t>then for each contentious post, discover the contention points (or topics).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57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modeling of debate topics and expressions (JTE)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pPr algn="just"/>
            <a:r>
              <a:rPr lang="en-US" sz="2800" dirty="0" smtClean="0">
                <a:cs typeface="Times New Roman" pitchFamily="18" charset="0"/>
              </a:rPr>
              <a:t>We jointly model topics and CA-expressions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Observation: A typical discussion/debate post mentions a few topics (using semantically related topical terms) and expresses some viewpoints with one or more CA-expression types (using semantically related contention and/or agreement expressions).</a:t>
            </a:r>
          </a:p>
          <a:p>
            <a:pPr algn="just"/>
            <a:r>
              <a:rPr lang="en-US" sz="2800" dirty="0" smtClean="0">
                <a:cs typeface="Times New Roman" pitchFamily="18" charset="0"/>
              </a:rPr>
              <a:t>The above observation motivates the model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Posts are represented as random mixtures of latent topics and CA-expression types.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55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Abstraction (1): what is an opinion?</a:t>
            </a:r>
            <a:endParaRPr lang="en-US" sz="36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31800" y="1484313"/>
            <a:ext cx="8543925" cy="4789487"/>
          </a:xfrm>
        </p:spPr>
        <p:txBody>
          <a:bodyPr/>
          <a:lstStyle/>
          <a:p>
            <a:r>
              <a:rPr lang="en-US" sz="2800" smtClean="0">
                <a:solidFill>
                  <a:srgbClr val="0000FF"/>
                </a:solidFill>
              </a:rPr>
              <a:t>Find a structure from the unstructured text. </a:t>
            </a:r>
          </a:p>
          <a:p>
            <a:r>
              <a:rPr lang="en-US" sz="2400" b="1" smtClean="0"/>
              <a:t>Id: </a:t>
            </a:r>
            <a:r>
              <a:rPr lang="en-US" sz="2400" b="1" smtClean="0">
                <a:solidFill>
                  <a:srgbClr val="5D2884"/>
                </a:solidFill>
              </a:rPr>
              <a:t>Abc123 </a:t>
            </a:r>
            <a:r>
              <a:rPr lang="en-US" sz="2400" b="1" smtClean="0"/>
              <a:t>on</a:t>
            </a:r>
            <a:r>
              <a:rPr lang="en-US" sz="2400" b="1" smtClean="0">
                <a:solidFill>
                  <a:srgbClr val="5D2884"/>
                </a:solidFill>
              </a:rPr>
              <a:t> 5-1-2008 </a:t>
            </a:r>
            <a:r>
              <a:rPr lang="en-US" sz="2400" smtClean="0"/>
              <a:t>“</a:t>
            </a:r>
            <a:r>
              <a:rPr lang="en-US" sz="2400" i="1" smtClean="0"/>
              <a:t>I bought an </a:t>
            </a:r>
            <a:r>
              <a:rPr lang="en-US" sz="2400" i="1" smtClean="0">
                <a:solidFill>
                  <a:srgbClr val="FF0000"/>
                </a:solidFill>
              </a:rPr>
              <a:t>iPhone</a:t>
            </a:r>
            <a:r>
              <a:rPr lang="en-US" sz="2400" i="1" smtClean="0">
                <a:solidFill>
                  <a:srgbClr val="0000FF"/>
                </a:solidFill>
              </a:rPr>
              <a:t> </a:t>
            </a:r>
            <a:r>
              <a:rPr lang="en-US" sz="2400" i="1" smtClean="0"/>
              <a:t>a few days ago. It is such a nice</a:t>
            </a:r>
            <a:r>
              <a:rPr lang="en-US" sz="2400" i="1" smtClean="0">
                <a:solidFill>
                  <a:srgbClr val="0000FF"/>
                </a:solidFill>
              </a:rPr>
              <a:t> phone. </a:t>
            </a:r>
            <a:r>
              <a:rPr lang="en-US" sz="2400" i="1" smtClean="0"/>
              <a:t>The</a:t>
            </a:r>
            <a:r>
              <a:rPr lang="en-US" sz="2400" i="1" smtClean="0">
                <a:solidFill>
                  <a:srgbClr val="0000FF"/>
                </a:solidFill>
              </a:rPr>
              <a:t> touch screen </a:t>
            </a:r>
            <a:r>
              <a:rPr lang="en-US" sz="2400" i="1" smtClean="0"/>
              <a:t>is really cool</a:t>
            </a:r>
            <a:r>
              <a:rPr lang="en-US" sz="2400" i="1" smtClean="0">
                <a:solidFill>
                  <a:srgbClr val="0000FF"/>
                </a:solidFill>
              </a:rPr>
              <a:t>. </a:t>
            </a:r>
            <a:r>
              <a:rPr lang="en-US" sz="2400" i="1" smtClean="0"/>
              <a:t>The</a:t>
            </a:r>
            <a:r>
              <a:rPr lang="en-US" sz="2400" i="1" smtClean="0">
                <a:solidFill>
                  <a:srgbClr val="0000FF"/>
                </a:solidFill>
              </a:rPr>
              <a:t> voice quality </a:t>
            </a:r>
            <a:r>
              <a:rPr lang="en-US" sz="2400" i="1" smtClean="0"/>
              <a:t>is clear too. It is much better than my old </a:t>
            </a:r>
            <a:r>
              <a:rPr lang="en-US" sz="2400" i="1" smtClean="0">
                <a:solidFill>
                  <a:srgbClr val="FF0000"/>
                </a:solidFill>
              </a:rPr>
              <a:t>Blackberry</a:t>
            </a:r>
            <a:r>
              <a:rPr lang="en-US" sz="2400" i="1" smtClean="0">
                <a:solidFill>
                  <a:srgbClr val="0000FF"/>
                </a:solidFill>
              </a:rPr>
              <a:t>. </a:t>
            </a:r>
            <a:r>
              <a:rPr lang="en-US" sz="2400" i="1" smtClean="0"/>
              <a:t>However,</a:t>
            </a:r>
            <a:r>
              <a:rPr lang="en-US" sz="2400" i="1" smtClean="0">
                <a:solidFill>
                  <a:srgbClr val="0000FF"/>
                </a:solidFill>
              </a:rPr>
              <a:t> </a:t>
            </a:r>
            <a:r>
              <a:rPr lang="en-US" sz="2400" i="1" smtClean="0">
                <a:solidFill>
                  <a:srgbClr val="C00000"/>
                </a:solidFill>
              </a:rPr>
              <a:t>my mother </a:t>
            </a:r>
            <a:r>
              <a:rPr lang="en-US" sz="2400" i="1" smtClean="0"/>
              <a:t>was mad with me as I did not tell her before I bought the</a:t>
            </a:r>
            <a:r>
              <a:rPr lang="en-US" sz="2400" i="1" smtClean="0">
                <a:solidFill>
                  <a:srgbClr val="0000FF"/>
                </a:solidFill>
              </a:rPr>
              <a:t> phone. </a:t>
            </a:r>
            <a:r>
              <a:rPr lang="en-US" sz="2400" i="1" smtClean="0"/>
              <a:t>She also thought the phone was too </a:t>
            </a:r>
            <a:r>
              <a:rPr lang="en-US" sz="2400" i="1" smtClean="0">
                <a:solidFill>
                  <a:srgbClr val="0000FF"/>
                </a:solidFill>
              </a:rPr>
              <a:t>expensive</a:t>
            </a:r>
            <a:r>
              <a:rPr lang="en-US" sz="2400" i="1" smtClean="0"/>
              <a:t>, …”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One can look at this review/blog from</a:t>
            </a:r>
          </a:p>
          <a:p>
            <a:pPr lvl="1"/>
            <a:r>
              <a:rPr lang="en-US" sz="2400" smtClean="0">
                <a:solidFill>
                  <a:srgbClr val="0000FF"/>
                </a:solidFill>
              </a:rPr>
              <a:t>Document level</a:t>
            </a:r>
            <a:r>
              <a:rPr lang="en-US" sz="2400" smtClean="0"/>
              <a:t>, i.e., is this review + or -? </a:t>
            </a:r>
            <a:endParaRPr lang="en-US" sz="2400" i="1" smtClean="0">
              <a:solidFill>
                <a:srgbClr val="700000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2400" smtClean="0">
                <a:solidFill>
                  <a:srgbClr val="0000FF"/>
                </a:solidFill>
              </a:rPr>
              <a:t>Sentence level</a:t>
            </a:r>
            <a:r>
              <a:rPr lang="en-US" sz="2400" smtClean="0"/>
              <a:t>, i.e., is each sentence + or -? 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solidFill>
                  <a:srgbClr val="0000FF"/>
                </a:solidFill>
              </a:rPr>
              <a:t>Entity and feature/aspect level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D6615-80BA-42B2-8217-3251515D64A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27268" cy="1139825"/>
          </a:xfrm>
        </p:spPr>
        <p:txBody>
          <a:bodyPr/>
          <a:lstStyle/>
          <a:p>
            <a:r>
              <a:rPr lang="en-US" dirty="0" smtClean="0"/>
              <a:t>A graphical model – generative process</a:t>
            </a:r>
            <a:br>
              <a:rPr lang="en-US" dirty="0" smtClean="0"/>
            </a:br>
            <a:r>
              <a:rPr lang="en-US" sz="2400" dirty="0" smtClean="0"/>
              <a:t>(the same as that for comments)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1171"/>
                <a:ext cx="8229600" cy="4610137"/>
              </a:xfrm>
            </p:spPr>
            <p:txBody>
              <a:bodyPr/>
              <a:lstStyle/>
              <a:p>
                <a:pPr lvl="0" algn="just">
                  <a:lnSpc>
                    <a:spcPct val="9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For each C-expression type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𝑒</m:t>
                    </m:r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p>
                    </m:sSubSup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𝐷𝑖𝑟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𝛽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19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 algn="just">
                  <a:lnSpc>
                    <a:spcPct val="95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For each topic </a:t>
                </a:r>
                <a:r>
                  <a:rPr lang="en-US" sz="1900" i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𝜑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sup>
                    </m:sSubSup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lnSpc>
                    <a:spcPct val="95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each comment post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𝑑</m:t>
                    </m:r>
                    <m:r>
                      <a:rPr lang="en-US" sz="1900" i="1">
                        <a:latin typeface="Cambria Math"/>
                      </a:rPr>
                      <m:t>∈{1…</m:t>
                    </m:r>
                    <m:r>
                      <a:rPr lang="en-US" sz="1900" i="1">
                        <a:latin typeface="Cambria Math"/>
                      </a:rPr>
                      <m:t>𝐷</m:t>
                    </m:r>
                    <m:r>
                      <a:rPr lang="en-US" sz="19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𝐸</m:t>
                        </m:r>
                      </m:sup>
                    </m:sSubSup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i="1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</a:endParaRP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i="1">
                        <a:latin typeface="Cambria Math"/>
                      </a:rPr>
                      <m:t>𝐷𝑖𝑟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 smtClean="0">
                  <a:latin typeface="Times New Roman" pitchFamily="18" charset="0"/>
                </a:endParaRPr>
              </a:p>
              <a:p>
                <a:pPr lvl="1">
                  <a:buFont typeface="+mj-lt"/>
                  <a:buAutoNum type="romanLcPeriod"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For each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𝑗</m:t>
                    </m:r>
                    <m:r>
                      <a:rPr lang="en-US" sz="1900" i="1">
                        <a:latin typeface="Cambria Math"/>
                      </a:rPr>
                      <m:t>∈{1…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~</m:t>
                    </m:r>
                    <m:r>
                      <a:rPr lang="en-US" sz="1900" b="0" i="1" smtClean="0">
                        <a:latin typeface="Cambria Math"/>
                      </a:rPr>
                      <m:t>𝑀𝑎𝑥𝐸𝑛𝑡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/>
                          </a:rPr>
                          <m:t>𝑥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𝑑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baseline="-2500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sz="1900" b="1" dirty="0" smtClean="0">
                  <a:latin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𝐵𝑒𝑟𝑛𝑜𝑢𝑙𝑙𝑖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b="0" i="1" smtClean="0"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19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2">
                  <a:buFont typeface="+mj-lt"/>
                  <a:buAutoNum type="alphaLcPeriod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if</a:t>
                </a: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//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is a C-expression </a:t>
                </a: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term</a:t>
                </a:r>
              </a:p>
              <a:p>
                <a:pPr marL="1249362" lvl="2" indent="0" algn="just">
                  <a:lnSpc>
                    <a:spcPct val="95000"/>
                  </a:lnSpc>
                  <a:spcBef>
                    <a:spcPts val="0"/>
                  </a:spcBef>
                  <a:buNone/>
                  <a:tabLst>
                    <a:tab pos="1200150" algn="l"/>
                  </a:tabLst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 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𝑀𝑢𝑙𝑡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</a:p>
              <a:p>
                <a:pPr marL="690245" lvl="1" indent="0" algn="just">
                  <a:lnSpc>
                    <a:spcPct val="95000"/>
                  </a:lnSpc>
                  <a:spcBef>
                    <a:spcPts val="0"/>
                  </a:spcBef>
                  <a:buNone/>
                  <a:tabLst>
                    <a:tab pos="914400" algn="l"/>
                  </a:tabLst>
                </a:pP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else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	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is a topical </a:t>
                </a: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term</a:t>
                </a:r>
              </a:p>
              <a:p>
                <a:pPr marL="1249362" lvl="2" indent="0" algn="just">
                  <a:lnSpc>
                    <a:spcPct val="95000"/>
                  </a:lnSpc>
                  <a:spcBef>
                    <a:spcPts val="0"/>
                  </a:spcBef>
                  <a:buNone/>
                </a:pPr>
                <a:r>
                  <a:rPr lang="en-US" sz="19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~ 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𝑀𝑢𝑙𝑡</m:t>
                    </m:r>
                    <m:r>
                      <a:rPr lang="en-US" sz="19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𝜃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  <a:ea typeface="Calibri"/>
                            <a:cs typeface="Times New Roman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9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  <a:endParaRPr lang="en-US" sz="19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1128712" lvl="2" indent="-457200">
                  <a:buFont typeface="+mj-lt"/>
                  <a:buAutoNum type="alphaLcPeriod" startAt="4"/>
                </a:pPr>
                <a:r>
                  <a:rPr lang="en-US" sz="19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Emit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 ~ 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𝑀𝑢𝑙𝑡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, 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, </m:t>
                            </m:r>
                            <m:r>
                              <a:rPr lang="en-US" sz="19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9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1171"/>
                <a:ext cx="8229600" cy="4610137"/>
              </a:xfrm>
              <a:blipFill rotWithShape="1">
                <a:blip r:embed="rId2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290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JTE in plate notation</a:t>
            </a:r>
            <a:br>
              <a:rPr lang="en-US" dirty="0" smtClean="0"/>
            </a:br>
            <a:r>
              <a:rPr lang="en-US" sz="2400" dirty="0" smtClean="0"/>
              <a:t>(the same as that for comments)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2796"/>
            <a:ext cx="455853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aramond" pitchFamily="18" charset="0"/>
              </a:rPr>
              <a:t>JTE-R: Encoding </a:t>
            </a:r>
            <a:r>
              <a:rPr lang="en-US" sz="4400" dirty="0" smtClean="0">
                <a:latin typeface="Garamond" pitchFamily="18" charset="0"/>
              </a:rPr>
              <a:t>reply relations</a:t>
            </a:r>
            <a:r>
              <a:rPr lang="en-US" sz="4400" dirty="0" smtClean="0">
                <a:latin typeface="Garamond" pitchFamily="18" charset="0"/>
              </a:rPr>
              <a:t/>
            </a:r>
            <a:br>
              <a:rPr lang="en-US" sz="4400" dirty="0" smtClean="0">
                <a:latin typeface="Garamond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646141"/>
              </a:xfrm>
            </p:spPr>
            <p:txBody>
              <a:bodyPr/>
              <a:lstStyle/>
              <a:p>
                <a:pPr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b="1" dirty="0" smtClean="0">
                    <a:ea typeface="Calibri"/>
                    <a:cs typeface="Times New Roman" pitchFamily="18" charset="0"/>
                  </a:rPr>
                  <a:t>Observation</a:t>
                </a:r>
                <a:r>
                  <a:rPr lang="en-US" dirty="0">
                    <a:ea typeface="Calibri"/>
                    <a:cs typeface="Times New Roman" pitchFamily="18" charset="0"/>
                  </a:rPr>
                  <a:t>: Whenever a </a:t>
                </a:r>
                <a:r>
                  <a:rPr lang="en-US" dirty="0" smtClean="0">
                    <a:ea typeface="Calibri"/>
                    <a:cs typeface="Times New Roman" pitchFamily="18" charset="0"/>
                  </a:rPr>
                  <a:t>post </a:t>
                </a:r>
                <a:r>
                  <a:rPr lang="en-US" i="1" dirty="0" smtClean="0">
                    <a:ea typeface="Calibri"/>
                    <a:cs typeface="Times New Roman" pitchFamily="18" charset="0"/>
                  </a:rPr>
                  <a:t>d</a:t>
                </a:r>
                <a:r>
                  <a:rPr lang="en-US" dirty="0" smtClean="0">
                    <a:ea typeface="Calibri"/>
                    <a:cs typeface="Times New Roman" pitchFamily="18" charset="0"/>
                  </a:rPr>
                  <a:t> </a:t>
                </a:r>
                <a:r>
                  <a:rPr lang="en-US" dirty="0">
                    <a:ea typeface="Calibri"/>
                    <a:cs typeface="Times New Roman" pitchFamily="18" charset="0"/>
                  </a:rPr>
                  <a:t>replies to the viewpoints </a:t>
                </a:r>
                <a:r>
                  <a:rPr lang="en-US" dirty="0" smtClean="0">
                    <a:ea typeface="Calibri"/>
                    <a:cs typeface="Times New Roman" pitchFamily="18" charset="0"/>
                  </a:rPr>
                  <a:t>of </a:t>
                </a:r>
                <a:r>
                  <a:rPr lang="en-US" dirty="0">
                    <a:ea typeface="Calibri"/>
                    <a:cs typeface="Times New Roman" pitchFamily="18" charset="0"/>
                  </a:rPr>
                  <a:t>some other posts by quoting them, and the posts quoted by </a:t>
                </a:r>
                <a:r>
                  <a:rPr lang="en-US" i="1" dirty="0">
                    <a:ea typeface="Calibri"/>
                    <a:cs typeface="Times New Roman" pitchFamily="18" charset="0"/>
                  </a:rPr>
                  <a:t>d</a:t>
                </a:r>
                <a:r>
                  <a:rPr lang="en-US" dirty="0">
                    <a:ea typeface="Calibri"/>
                    <a:cs typeface="Times New Roman" pitchFamily="18" charset="0"/>
                  </a:rPr>
                  <a:t> should have similar topic distributions</a:t>
                </a:r>
                <a:r>
                  <a:rPr lang="en-US" dirty="0" smtClean="0">
                    <a:ea typeface="Calibri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dirty="0">
                    <a:cs typeface="Times New Roman" pitchFamily="18" charset="0"/>
                  </a:rPr>
                  <a:t>Let </a:t>
                </a:r>
                <a:r>
                  <a:rPr lang="en-US" i="1" dirty="0" err="1" smtClean="0">
                    <a:cs typeface="Times New Roman" pitchFamily="18" charset="0"/>
                  </a:rPr>
                  <a:t>q</a:t>
                </a:r>
                <a:r>
                  <a:rPr lang="en-US" i="1" baseline="-25000" dirty="0" err="1" smtClean="0">
                    <a:cs typeface="Times New Roman" pitchFamily="18" charset="0"/>
                  </a:rPr>
                  <a:t>d</a:t>
                </a:r>
                <a:r>
                  <a:rPr lang="en-US" baseline="-25000" dirty="0" smtClean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be </a:t>
                </a:r>
                <a:r>
                  <a:rPr lang="en-US" dirty="0">
                    <a:cs typeface="Times New Roman" pitchFamily="18" charset="0"/>
                  </a:rPr>
                  <a:t>the set of posts quoted by post </a:t>
                </a:r>
                <a:r>
                  <a:rPr lang="en-US" i="1" dirty="0" smtClean="0">
                    <a:cs typeface="Times New Roman" pitchFamily="18" charset="0"/>
                  </a:rPr>
                  <a:t>d</a:t>
                </a:r>
                <a:r>
                  <a:rPr lang="en-US" dirty="0" smtClean="0">
                    <a:cs typeface="Times New Roman" pitchFamily="18" charset="0"/>
                  </a:rPr>
                  <a:t>. </a:t>
                </a:r>
                <a:r>
                  <a:rPr lang="en-US" i="1" dirty="0" err="1" smtClean="0">
                    <a:cs typeface="Times New Roman" pitchFamily="18" charset="0"/>
                  </a:rPr>
                  <a:t>q</a:t>
                </a:r>
                <a:r>
                  <a:rPr lang="en-US" i="1" baseline="-25000" dirty="0" err="1" smtClean="0">
                    <a:cs typeface="Times New Roman" pitchFamily="18" charset="0"/>
                  </a:rPr>
                  <a:t>d</a:t>
                </a:r>
                <a:r>
                  <a:rPr lang="en-US" baseline="-25000" dirty="0" smtClean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is</a:t>
                </a:r>
                <a:r>
                  <a:rPr lang="en-US" baseline="-25000" dirty="0" smtClean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observed.</a:t>
                </a:r>
              </a:p>
              <a:p>
                <a:pPr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dirty="0" smtClean="0">
                    <a:ea typeface="Calibri"/>
                    <a:cs typeface="Times New Roman" pitchFamily="18" charset="0"/>
                  </a:rPr>
                  <a:t>Key challenge: - </a:t>
                </a:r>
                <a:r>
                  <a:rPr lang="en-US" dirty="0">
                    <a:cs typeface="Times New Roman" pitchFamily="18" charset="0"/>
                  </a:rPr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cs typeface="Times New Roman" pitchFamily="18" charset="0"/>
                  </a:rPr>
                  <a:t> to be similar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́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during </a:t>
                </a:r>
                <a:r>
                  <a:rPr lang="en-US" dirty="0">
                    <a:cs typeface="Times New Roman" pitchFamily="18" charset="0"/>
                  </a:rPr>
                  <a:t>inference while the topic distributions of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́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cs typeface="Times New Roman" pitchFamily="18" charset="0"/>
                  </a:rPr>
                  <a:t> are latent and unknown </a:t>
                </a:r>
                <a:r>
                  <a:rPr lang="en-US" i="1" dirty="0" err="1">
                    <a:cs typeface="Times New Roman" pitchFamily="18" charset="0"/>
                  </a:rPr>
                  <a:t>apriori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  <a:p>
                <a:pPr lvl="0" algn="just">
                  <a:lnSpc>
                    <a:spcPct val="95000"/>
                  </a:lnSpc>
                  <a:spcBef>
                    <a:spcPts val="200"/>
                  </a:spcBef>
                  <a:buFont typeface="Wingdings" pitchFamily="2" charset="2"/>
                  <a:buChar char="v"/>
                </a:pP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646141"/>
              </a:xfrm>
              <a:blipFill rotWithShape="1">
                <a:blip r:embed="rId2"/>
                <a:stretch>
                  <a:fillRect l="-593" t="-2231" r="-370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aramond" pitchFamily="18" charset="0"/>
              </a:rPr>
              <a:t>Exploiting </a:t>
            </a:r>
            <a:r>
              <a:rPr lang="en-US" sz="4000" dirty="0" err="1" smtClean="0">
                <a:latin typeface="Garamond" pitchFamily="18" charset="0"/>
              </a:rPr>
              <a:t>Dirichlet</a:t>
            </a:r>
            <a:r>
              <a:rPr lang="en-US" sz="4000" dirty="0" smtClean="0">
                <a:latin typeface="Garamond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0788"/>
                <a:ext cx="8229600" cy="4610137"/>
              </a:xfrm>
            </p:spPr>
            <p:txBody>
              <a:bodyPr/>
              <a:lstStyle/>
              <a:p>
                <a:r>
                  <a:rPr lang="en-US" sz="2800" dirty="0" smtClean="0">
                    <a:cs typeface="Times New Roman" pitchFamily="18" charset="0"/>
                  </a:rPr>
                  <a:t>A simple solution: exploit the following salient features of the </a:t>
                </a:r>
                <a:r>
                  <a:rPr lang="en-US" sz="2800" dirty="0" err="1">
                    <a:cs typeface="Times New Roman" pitchFamily="18" charset="0"/>
                  </a:rPr>
                  <a:t>Dirichlet</a:t>
                </a:r>
                <a:r>
                  <a:rPr lang="en-US" sz="2800" dirty="0">
                    <a:cs typeface="Times New Roman" pitchFamily="18" charset="0"/>
                  </a:rPr>
                  <a:t> distribution:</a:t>
                </a:r>
              </a:p>
              <a:p>
                <a:pPr lvl="1"/>
                <a:r>
                  <a:rPr lang="en-US" sz="2400" dirty="0">
                    <a:cs typeface="Times New Roman" pitchFamily="18" charset="0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~</m:t>
                    </m:r>
                    <m:r>
                      <a:rPr lang="en-US" sz="2400" i="1">
                        <a:latin typeface="Cambria Math"/>
                      </a:rPr>
                      <m:t>𝐷𝑖𝑟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>
                    <a:cs typeface="Times New Roman" pitchFamily="18" charset="0"/>
                  </a:rPr>
                  <a:t>= 1. Thus, it suffices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>
                    <a:cs typeface="Times New Roman" pitchFamily="18" charset="0"/>
                  </a:rPr>
                  <a:t> can act as a base measure for </a:t>
                </a:r>
                <a:r>
                  <a:rPr lang="en-US" sz="2400" dirty="0" err="1">
                    <a:cs typeface="Times New Roman" pitchFamily="18" charset="0"/>
                  </a:rPr>
                  <a:t>Dirichlet</a:t>
                </a:r>
                <a:r>
                  <a:rPr lang="en-US" sz="2400" dirty="0">
                    <a:cs typeface="Times New Roman" pitchFamily="18" charset="0"/>
                  </a:rPr>
                  <a:t> distributions of the same order.</a:t>
                </a:r>
              </a:p>
              <a:p>
                <a:pPr lvl="1"/>
                <a:r>
                  <a:rPr lang="en-US" sz="2400" dirty="0" smtClean="0">
                    <a:cs typeface="Times New Roman" pitchFamily="18" charset="0"/>
                  </a:rPr>
                  <a:t>Also</a:t>
                </a:r>
                <a:r>
                  <a:rPr lang="en-US" sz="2400" dirty="0">
                    <a:cs typeface="Times New Roman" pitchFamily="18" charset="0"/>
                  </a:rPr>
                  <a:t>, the expected probability mass associated with each dimension of the </a:t>
                </a:r>
                <a:r>
                  <a:rPr lang="en-US" sz="2400" dirty="0" err="1">
                    <a:cs typeface="Times New Roman" pitchFamily="18" charset="0"/>
                  </a:rPr>
                  <a:t>Dirichlet</a:t>
                </a:r>
                <a:r>
                  <a:rPr lang="en-US" sz="2400" dirty="0">
                    <a:cs typeface="Times New Roman" pitchFamily="18" charset="0"/>
                  </a:rPr>
                  <a:t> distribution is proportional to the corresponding component of its base </a:t>
                </a:r>
                <a:r>
                  <a:rPr lang="en-US" sz="2400" dirty="0" smtClean="0">
                    <a:cs typeface="Times New Roman" pitchFamily="18" charset="0"/>
                  </a:rPr>
                  <a:t>measure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𝛴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. Thus,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baseline="-250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∝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 baseline="-250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endParaRPr lang="en-US" sz="2400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0788"/>
                <a:ext cx="8229600" cy="4610137"/>
              </a:xfrm>
              <a:blipFill rotWithShape="1">
                <a:blip r:embed="rId2"/>
                <a:stretch>
                  <a:fillRect l="-444" t="-132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6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aramond" pitchFamily="18" charset="0"/>
              </a:rPr>
              <a:t>Exploiting </a:t>
            </a:r>
            <a:r>
              <a:rPr lang="en-US" sz="4400" dirty="0" err="1" smtClean="0">
                <a:latin typeface="Garamond" pitchFamily="18" charset="0"/>
              </a:rPr>
              <a:t>Dirichlet</a:t>
            </a:r>
            <a:r>
              <a:rPr lang="en-US" sz="4400" dirty="0" smtClean="0">
                <a:latin typeface="Garamond" pitchFamily="18" charset="0"/>
              </a:rPr>
              <a:t> </a:t>
            </a:r>
            <a:r>
              <a:rPr lang="en-US" sz="4400" dirty="0" smtClean="0">
                <a:cs typeface="Times New Roman" pitchFamily="18" charset="0"/>
              </a:rPr>
              <a:t>distribution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contd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99276" cy="4530725"/>
              </a:xfrm>
            </p:spPr>
            <p:txBody>
              <a:bodyPr/>
              <a:lstStyle/>
              <a:p>
                <a:r>
                  <a:rPr lang="en-US" sz="2800" dirty="0" smtClean="0">
                    <a:ea typeface="Calibri"/>
                    <a:cs typeface="Times New Roman" pitchFamily="18" charset="0"/>
                  </a:rPr>
                  <a:t>We need functional base measures</a:t>
                </a:r>
              </a:p>
              <a:p>
                <a:r>
                  <a:rPr lang="en-US" sz="2800" dirty="0" smtClean="0">
                    <a:cs typeface="Times New Roman" pitchFamily="18" charset="0"/>
                  </a:rPr>
                  <a:t>Thus for posts that quote: </a:t>
                </a:r>
              </a:p>
              <a:p>
                <a:pPr lvl="1"/>
                <a:r>
                  <a:rPr lang="en-US" sz="2400" dirty="0" smtClean="0">
                    <a:cs typeface="Times New Roman" pitchFamily="18" charset="0"/>
                  </a:rPr>
                  <a:t>we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~</m:t>
                    </m:r>
                    <m:r>
                      <a:rPr lang="en-US" sz="2400" i="1">
                        <a:latin typeface="Cambria Math"/>
                      </a:rPr>
                      <m:t>𝐷𝑖𝑟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>
                    <a:cs typeface="Times New Roman" pitchFamily="18" charset="0"/>
                  </a:rPr>
                  <a:t> (the expected topical distribution of posts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 baseline="-2500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itchFamily="18" charset="0"/>
                  </a:rPr>
                  <a:t>). </a:t>
                </a:r>
                <a:endParaRPr lang="en-US" sz="2400" dirty="0" smtClean="0">
                  <a:cs typeface="Times New Roman" pitchFamily="18" charset="0"/>
                </a:endParaRPr>
              </a:p>
              <a:p>
                <a:r>
                  <a:rPr lang="en-US" sz="2800" dirty="0" smtClean="0">
                    <a:cs typeface="Times New Roman" pitchFamily="18" charset="0"/>
                  </a:rPr>
                  <a:t>For </a:t>
                </a:r>
                <a:r>
                  <a:rPr lang="en-US" sz="2800" dirty="0">
                    <a:cs typeface="Times New Roman" pitchFamily="18" charset="0"/>
                  </a:rPr>
                  <a:t>posts </a:t>
                </a:r>
                <a:r>
                  <a:rPr lang="en-US" sz="2800" dirty="0" smtClean="0">
                    <a:cs typeface="Times New Roman" pitchFamily="18" charset="0"/>
                  </a:rPr>
                  <a:t>that </a:t>
                </a:r>
                <a:r>
                  <a:rPr lang="en-US" sz="2800" dirty="0">
                    <a:cs typeface="Times New Roman" pitchFamily="18" charset="0"/>
                  </a:rPr>
                  <a:t>do not quote any other post, </a:t>
                </a:r>
                <a:endParaRPr lang="en-US" sz="2800" dirty="0" smtClean="0">
                  <a:cs typeface="Times New Roman" pitchFamily="18" charset="0"/>
                </a:endParaRPr>
              </a:p>
              <a:p>
                <a:pPr lvl="1"/>
                <a:r>
                  <a:rPr lang="en-US" sz="2400" dirty="0" smtClean="0">
                    <a:cs typeface="Times New Roman" pitchFamily="18" charset="0"/>
                  </a:rPr>
                  <a:t>we </a:t>
                </a:r>
                <a:r>
                  <a:rPr lang="en-US" sz="2400" dirty="0">
                    <a:cs typeface="Times New Roman" pitchFamily="18" charset="0"/>
                  </a:rPr>
                  <a:t>simply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~</m:t>
                    </m:r>
                    <m:r>
                      <a:rPr lang="en-US" sz="2400" i="1">
                        <a:latin typeface="Cambria Math"/>
                      </a:rPr>
                      <m:t>𝐷𝑖𝑟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. </a:t>
                </a:r>
                <a:endParaRPr lang="en-US" sz="2400" dirty="0" smtClean="0">
                  <a:cs typeface="Times New Roman" pitchFamily="18" charset="0"/>
                </a:endParaRPr>
              </a:p>
              <a:p>
                <a:r>
                  <a:rPr lang="en-US" sz="2800" dirty="0" smtClean="0">
                    <a:ea typeface="Calibri"/>
                    <a:cs typeface="Times New Roman" pitchFamily="18" charset="0"/>
                  </a:rPr>
                  <a:t>The Gibbs sampling is, however, an approximation (see the paper for detail)</a:t>
                </a:r>
                <a:endParaRPr lang="en-US" sz="2800" dirty="0">
                  <a:ea typeface="Calibri"/>
                  <a:cs typeface="Times New Roman" pitchFamily="18" charset="0"/>
                </a:endParaRP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99276" cy="4530725"/>
              </a:xfrm>
              <a:blipFill rotWithShape="1">
                <a:blip r:embed="rId2"/>
                <a:stretch>
                  <a:fillRect l="-43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JTE-R in plate notation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12" y="1484784"/>
            <a:ext cx="4768552" cy="455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JTE-P </a:t>
            </a:r>
            <a:r>
              <a:rPr lang="en-US" sz="4400" dirty="0" smtClean="0">
                <a:latin typeface="Garamond" pitchFamily="18" charset="0"/>
              </a:rPr>
              <a:t>: Encoding Pair Structures</a:t>
            </a:r>
            <a:br>
              <a:rPr lang="en-US" sz="4400" dirty="0" smtClean="0">
                <a:latin typeface="Garamon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ea typeface="Calibri"/>
                <a:cs typeface="Times New Roman" pitchFamily="18" charset="0"/>
              </a:rPr>
              <a:t>Observation</a:t>
            </a:r>
            <a:r>
              <a:rPr lang="en-US" dirty="0" smtClean="0">
                <a:ea typeface="Calibri"/>
                <a:cs typeface="Times New Roman" pitchFamily="18" charset="0"/>
              </a:rPr>
              <a:t>: When authors reply to others’ viewpoints, </a:t>
            </a:r>
          </a:p>
          <a:p>
            <a:pPr lvl="1"/>
            <a:r>
              <a:rPr lang="en-US" dirty="0" smtClean="0">
                <a:ea typeface="Calibri"/>
                <a:cs typeface="Times New Roman" pitchFamily="18" charset="0"/>
              </a:rPr>
              <a:t>they typically direct their topical viewpoints with contention or agreeing expressions to those authors. </a:t>
            </a:r>
          </a:p>
          <a:p>
            <a:pPr lvl="1"/>
            <a:r>
              <a:rPr lang="en-US" dirty="0" smtClean="0">
                <a:ea typeface="Calibri"/>
                <a:cs typeface="Times New Roman" pitchFamily="18" charset="0"/>
              </a:rPr>
              <a:t>Such exchanges can go back and forth between author pairs. </a:t>
            </a:r>
          </a:p>
          <a:p>
            <a:pPr lvl="1"/>
            <a:r>
              <a:rPr lang="en-US" dirty="0" smtClean="0">
                <a:ea typeface="Calibri"/>
                <a:cs typeface="Times New Roman" pitchFamily="18" charset="0"/>
              </a:rPr>
              <a:t>The discussion topics and CA-expressions emitted are thus caused by the author-pairs’ topical interests and their nature of interactions.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dirty="0" smtClean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 be </a:t>
                </a:r>
                <a:r>
                  <a:rPr lang="en-US" dirty="0">
                    <a:cs typeface="Times New Roman" pitchFamily="18" charset="0"/>
                  </a:rPr>
                  <a:t>the author of a post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1…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be the list of </a:t>
                </a:r>
                <a:r>
                  <a:rPr lang="en-US" i="1" dirty="0">
                    <a:cs typeface="Times New Roman" pitchFamily="18" charset="0"/>
                  </a:rPr>
                  <a:t>target authors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to whom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 replies </a:t>
                </a:r>
                <a:r>
                  <a:rPr lang="en-US" dirty="0">
                    <a:cs typeface="Times New Roman" pitchFamily="18" charset="0"/>
                  </a:rPr>
                  <a:t>to or quotes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endParaRPr lang="en-US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dirty="0" smtClean="0">
                    <a:cs typeface="Times New Roman" pitchFamily="18" charset="0"/>
                  </a:rPr>
                  <a:t>The </a:t>
                </a:r>
                <a:r>
                  <a:rPr lang="en-US" dirty="0">
                    <a:cs typeface="Times New Roman" pitchFamily="18" charset="0"/>
                  </a:rPr>
                  <a:t>pairs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𝑎</m:t>
                    </m:r>
                    <m:r>
                      <a:rPr lang="en-US" b="0" i="1" baseline="-25000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 essentially </a:t>
                </a:r>
                <a:r>
                  <a:rPr lang="en-US" dirty="0">
                    <a:cs typeface="Times New Roman" pitchFamily="18" charset="0"/>
                  </a:rPr>
                  <a:t>shapes both the topics and CA-expressions emitted in </a:t>
                </a:r>
                <a:r>
                  <a:rPr lang="en-US" i="1" dirty="0">
                    <a:cs typeface="Times New Roman" pitchFamily="18" charset="0"/>
                  </a:rPr>
                  <a:t>d</a:t>
                </a:r>
                <a:r>
                  <a:rPr lang="en-US" dirty="0">
                    <a:cs typeface="Times New Roman" pitchFamily="18" charset="0"/>
                  </a:rPr>
                  <a:t> as contention or agreement on topical viewpoints are almost always directed towards certain </a:t>
                </a:r>
                <a:r>
                  <a:rPr lang="en-US" dirty="0" smtClean="0">
                    <a:cs typeface="Times New Roman" pitchFamily="18" charset="0"/>
                  </a:rPr>
                  <a:t>authors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</a:p>
              <a:p>
                <a:pPr algn="just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dirty="0" smtClean="0">
                    <a:cs typeface="Times New Roman" pitchFamily="18" charset="0"/>
                  </a:rPr>
                  <a:t>Thus</a:t>
                </a:r>
                <a:r>
                  <a:rPr lang="en-US" dirty="0">
                    <a:cs typeface="Times New Roman" pitchFamily="18" charset="0"/>
                  </a:rPr>
                  <a:t>, it is appropriate to 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over author-pairs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endParaRPr lang="en-US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288" r="-1704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sz="2800" dirty="0" smtClean="0">
                    <a:cs typeface="Times New Roman" pitchFamily="18" charset="0"/>
                  </a:rPr>
                  <a:t>To </a:t>
                </a:r>
                <a:r>
                  <a:rPr lang="en-US" sz="2800" dirty="0">
                    <a:cs typeface="Times New Roman" pitchFamily="18" charset="0"/>
                  </a:rPr>
                  <a:t>generate each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a </a:t>
                </a:r>
                <a:r>
                  <a:rPr lang="en-US" sz="2800" dirty="0" smtClean="0">
                    <a:cs typeface="Times New Roman" pitchFamily="18" charset="0"/>
                  </a:rPr>
                  <a:t>target author,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a:rPr lang="en-US" sz="2800" i="1">
                        <a:latin typeface="Cambria Math"/>
                      </a:rPr>
                      <m:t>𝑈𝑛𝑖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, is chosen at uniform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baseline="-25000" smtClean="0">
                        <a:latin typeface="Cambria Math"/>
                      </a:rPr>
                      <m:t>𝑑</m:t>
                    </m:r>
                    <m:r>
                      <a:rPr lang="en-US" sz="2800" b="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forming a pair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𝑎</m:t>
                    </m:r>
                    <m:r>
                      <a:rPr lang="en-US" sz="2800" b="0" i="1" baseline="-2500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cs typeface="Times New Roman" pitchFamily="18" charset="0"/>
                  </a:rPr>
                  <a:t>). </a:t>
                </a:r>
              </a:p>
              <a:p>
                <a:pPr algn="just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sz="2800" dirty="0" smtClean="0">
                    <a:cs typeface="Times New Roman" pitchFamily="18" charset="0"/>
                  </a:rPr>
                  <a:t>Then</a:t>
                </a:r>
                <a:r>
                  <a:rPr lang="en-US" sz="2800" dirty="0">
                    <a:cs typeface="Times New Roman" pitchFamily="18" charset="0"/>
                  </a:rPr>
                  <a:t>, depending on the switch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itchFamily="18" charset="0"/>
                  </a:rPr>
                  <a:t>, a topic or an expression type index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is chosen from a multinomial over topic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or CA-expression type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2800" dirty="0">
                    <a:cs typeface="Times New Roman" pitchFamily="18" charset="0"/>
                  </a:rPr>
                  <a:t>, where the subscript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denotes the fact that the distributions are specific to the author-target pair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 which shape topics and CA-expressions. </a:t>
                </a:r>
                <a:endParaRPr lang="en-US" sz="2800" dirty="0" smtClean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884" r="-1481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JTE-P graphical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Bing Liu @ KDD-2012 Summer School, Aug 10, 2012, Beijing, China                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1DEB-6BE2-4622-ABD2-7ACDBF644A81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48780"/>
            <a:ext cx="4720536" cy="43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Entity and feature/aspect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459788" cy="4673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Id: </a:t>
            </a:r>
            <a:r>
              <a:rPr lang="en-US" sz="2400" b="1" dirty="0" smtClean="0">
                <a:solidFill>
                  <a:srgbClr val="5D2884"/>
                </a:solidFill>
              </a:rPr>
              <a:t>Abc123 </a:t>
            </a:r>
            <a:r>
              <a:rPr lang="en-US" sz="2400" b="1" dirty="0" smtClean="0"/>
              <a:t>on</a:t>
            </a:r>
            <a:r>
              <a:rPr lang="en-US" sz="2400" b="1" dirty="0" smtClean="0">
                <a:solidFill>
                  <a:srgbClr val="5D2884"/>
                </a:solidFill>
              </a:rPr>
              <a:t> 5-1-2008 </a:t>
            </a:r>
            <a:r>
              <a:rPr lang="en-US" sz="2400" dirty="0" smtClean="0"/>
              <a:t>“</a:t>
            </a:r>
            <a:r>
              <a:rPr lang="en-US" sz="2400" i="1" dirty="0" smtClean="0"/>
              <a:t>I bought an </a:t>
            </a:r>
            <a:r>
              <a:rPr lang="en-US" sz="2400" i="1" dirty="0" err="1" smtClean="0">
                <a:solidFill>
                  <a:srgbClr val="FF0000"/>
                </a:solidFill>
              </a:rPr>
              <a:t>iPhone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/>
              <a:t>a few days ago. It is such a nice</a:t>
            </a:r>
            <a:r>
              <a:rPr lang="en-US" sz="2400" i="1" dirty="0" smtClean="0">
                <a:solidFill>
                  <a:srgbClr val="0000FF"/>
                </a:solidFill>
              </a:rPr>
              <a:t> phone. </a:t>
            </a:r>
            <a:r>
              <a:rPr lang="en-US" sz="2400" i="1" dirty="0" smtClean="0"/>
              <a:t>The</a:t>
            </a:r>
            <a:r>
              <a:rPr lang="en-US" sz="2400" i="1" dirty="0" smtClean="0">
                <a:solidFill>
                  <a:srgbClr val="0000FF"/>
                </a:solidFill>
              </a:rPr>
              <a:t> touch screen </a:t>
            </a:r>
            <a:r>
              <a:rPr lang="en-US" sz="2400" i="1" dirty="0" smtClean="0"/>
              <a:t>is really cool</a:t>
            </a:r>
            <a:r>
              <a:rPr lang="en-US" sz="2400" i="1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/>
              <a:t>The</a:t>
            </a:r>
            <a:r>
              <a:rPr lang="en-US" sz="2400" i="1" dirty="0" smtClean="0">
                <a:solidFill>
                  <a:srgbClr val="0000FF"/>
                </a:solidFill>
              </a:rPr>
              <a:t> voice quality </a:t>
            </a:r>
            <a:r>
              <a:rPr lang="en-US" sz="2400" i="1" dirty="0" smtClean="0"/>
              <a:t>is clear too. It is much better than my old </a:t>
            </a:r>
            <a:r>
              <a:rPr lang="en-US" sz="2400" i="1" dirty="0" smtClean="0">
                <a:solidFill>
                  <a:srgbClr val="FF0000"/>
                </a:solidFill>
              </a:rPr>
              <a:t>Blackberry</a:t>
            </a:r>
            <a:r>
              <a:rPr lang="en-US" sz="2400" i="1" dirty="0" smtClean="0">
                <a:solidFill>
                  <a:srgbClr val="0000FF"/>
                </a:solidFill>
              </a:rPr>
              <a:t>. </a:t>
            </a:r>
            <a:r>
              <a:rPr lang="en-US" sz="2400" i="1" dirty="0" smtClean="0"/>
              <a:t>However,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700000"/>
                </a:solidFill>
              </a:rPr>
              <a:t>my mother </a:t>
            </a:r>
            <a:r>
              <a:rPr lang="en-US" sz="2400" i="1" dirty="0" smtClean="0"/>
              <a:t>was mad with me as I did not tell her before I bought the</a:t>
            </a:r>
            <a:r>
              <a:rPr lang="en-US" sz="2400" i="1" dirty="0" smtClean="0">
                <a:solidFill>
                  <a:srgbClr val="0000FF"/>
                </a:solidFill>
              </a:rPr>
              <a:t> phone. </a:t>
            </a:r>
            <a:r>
              <a:rPr lang="en-US" sz="2400" i="1" dirty="0" smtClean="0"/>
              <a:t>She also thought the phone was too </a:t>
            </a:r>
            <a:r>
              <a:rPr lang="en-US" sz="2400" i="1" dirty="0" smtClean="0">
                <a:solidFill>
                  <a:srgbClr val="0000FF"/>
                </a:solidFill>
              </a:rPr>
              <a:t>expensive</a:t>
            </a:r>
            <a:r>
              <a:rPr lang="en-US" sz="2400" i="1" dirty="0" smtClean="0"/>
              <a:t>, …” 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What do we see?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Opinion targets: </a:t>
            </a:r>
            <a:r>
              <a:rPr lang="en-US" sz="2400" dirty="0" smtClean="0">
                <a:ea typeface="+mn-ea"/>
                <a:cs typeface="+mn-cs"/>
              </a:rPr>
              <a:t>entities and their features/aspects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Sentiments: </a:t>
            </a:r>
            <a:r>
              <a:rPr lang="en-US" sz="2400" dirty="0" smtClean="0"/>
              <a:t>positive and negative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Opinion holders: </a:t>
            </a:r>
            <a:r>
              <a:rPr lang="en-US" sz="2400" dirty="0" smtClean="0">
                <a:ea typeface="+mn-ea"/>
                <a:cs typeface="+mn-cs"/>
              </a:rPr>
              <a:t>persons who hold opinions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Time:</a:t>
            </a:r>
            <a:r>
              <a:rPr lang="en-US" sz="2400" dirty="0" smtClean="0">
                <a:ea typeface="+mn-ea"/>
                <a:cs typeface="+mn-cs"/>
              </a:rPr>
              <a:t> when opinions are given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E5D4CF-6DDC-477F-A2E0-0DB4AD5FB16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Roadmap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760"/>
            <a:ext cx="7993063" cy="486216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/>
              <a:t>Sentiment Analysis and Opinion Mining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Sentiment Analysis Problem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Document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Sentence subjectivity &amp; sentiment classification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Aspect-based sentiment analysis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Mining comparative opinions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Opinion spam detection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Beyond Sentiments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review comments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/>
              <a:t>Modeling discussions/debates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9388" y="5985284"/>
            <a:ext cx="6842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Tutorial @ Sentiment Analysis Symposium, May 7-8, 2012, New York City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91394-207E-49D3-8D1F-8DA5CC343BD1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39750" y="1376772"/>
            <a:ext cx="8460742" cy="4754153"/>
          </a:xfrm>
        </p:spPr>
        <p:txBody>
          <a:bodyPr/>
          <a:lstStyle/>
          <a:p>
            <a:r>
              <a:rPr lang="en-US" sz="2800" dirty="0" smtClean="0"/>
              <a:t>We first introduced some basics of </a:t>
            </a:r>
            <a:r>
              <a:rPr lang="en-US" sz="2800" dirty="0" smtClean="0"/>
              <a:t>sentiment </a:t>
            </a:r>
            <a:r>
              <a:rPr lang="en-US" sz="2800" dirty="0" smtClean="0"/>
              <a:t>analysis and opinion mining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Current solutions are still inaccurate. 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Every sub-problem is hard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General NL understanding is probably </a:t>
            </a:r>
            <a:r>
              <a:rPr lang="en-US" sz="2000" dirty="0" smtClean="0">
                <a:solidFill>
                  <a:srgbClr val="0000FF"/>
                </a:solidFill>
              </a:rPr>
              <a:t>hopeless in near future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But can we understand this restricted aspect of semantics?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Endless applications due to the human nature</a:t>
            </a:r>
          </a:p>
          <a:p>
            <a:r>
              <a:rPr lang="en-US" sz="2800" dirty="0" smtClean="0"/>
              <a:t>We also discussed the problem of modeling interactive social forums, such as </a:t>
            </a:r>
            <a:r>
              <a:rPr lang="en-US" sz="2800" dirty="0" smtClean="0">
                <a:solidFill>
                  <a:srgbClr val="0000FF"/>
                </a:solidFill>
              </a:rPr>
              <a:t>review comments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debates/discussions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There is a lot of future work</a:t>
            </a:r>
            <a:r>
              <a:rPr lang="en-US" sz="2400" dirty="0" smtClean="0"/>
              <a:t>, </a:t>
            </a:r>
            <a:r>
              <a:rPr lang="en-US" sz="2400" dirty="0" smtClean="0"/>
              <a:t>e.g., </a:t>
            </a:r>
            <a:r>
              <a:rPr lang="en-US" sz="2400" dirty="0" smtClean="0"/>
              <a:t>linguistic knowledge.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5F4326-C2E8-40D6-B6FE-CECA6B010288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>
          <a:xfrm>
            <a:off x="323850" y="1376363"/>
            <a:ext cx="5400675" cy="39243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All references are in the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New Book</a:t>
            </a: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Bing Liu. </a:t>
            </a:r>
            <a:r>
              <a:rPr lang="en-US" i="1" dirty="0" smtClean="0">
                <a:solidFill>
                  <a:srgbClr val="0000FF"/>
                </a:solidFill>
              </a:rPr>
              <a:t>Sentiment Analysis and Opinion Mining</a:t>
            </a:r>
            <a:r>
              <a:rPr lang="en-US" dirty="0">
                <a:solidFill>
                  <a:srgbClr val="0000FF"/>
                </a:solidFill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Morgan &amp; Claypool Publishers. May 2012.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Bing Liu @ KDD-2012 Summer School, Aug 10, 2012, Beijing, China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8E380E-7C2C-4B8A-BA11-C92394D6BE58}" type="slidenum">
              <a:rPr lang="en-US" altLang="en-US" smtClean="0"/>
              <a:pPr>
                <a:defRPr/>
              </a:pPr>
              <a:t>92</a:t>
            </a:fld>
            <a:endParaRPr lang="en-US" altLang="en-US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5366"/>
            <a:ext cx="2916237" cy="377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38505</TotalTime>
  <Words>7358</Words>
  <Application>Microsoft Office PowerPoint</Application>
  <PresentationFormat>On-screen Show (4:3)</PresentationFormat>
  <Paragraphs>885</Paragraphs>
  <Slides>92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Edge</vt:lpstr>
      <vt:lpstr>Equation</vt:lpstr>
      <vt:lpstr>Modeling Opinions and  Beyond in Social Media</vt:lpstr>
      <vt:lpstr>Introduction</vt:lpstr>
      <vt:lpstr>Topics of this lecture </vt:lpstr>
      <vt:lpstr>Roadmap</vt:lpstr>
      <vt:lpstr>Sentiment analysis and opinion mining</vt:lpstr>
      <vt:lpstr>A fascinating and challenging problem!</vt:lpstr>
      <vt:lpstr>Roadmap</vt:lpstr>
      <vt:lpstr>Abstraction (1): what is an opinion?</vt:lpstr>
      <vt:lpstr>Entity and feature/aspect level</vt:lpstr>
      <vt:lpstr>Two main types of opinions  (Jindal and Liu 2006; Liu, 2010)</vt:lpstr>
      <vt:lpstr>Basic Definition of an Opinion</vt:lpstr>
      <vt:lpstr>A More Practical Definition (Hu and Liu 2004; Liu, in NLP handbook, 2010)</vt:lpstr>
      <vt:lpstr>Structure the unstructured</vt:lpstr>
      <vt:lpstr>Abstraction (2): Opinion Summary</vt:lpstr>
      <vt:lpstr>(Aspect)Feature-based opinion summary  (Hu &amp; Liu, 2004) </vt:lpstr>
      <vt:lpstr>Opinion observer - visualization (Liu et al. 05)</vt:lpstr>
      <vt:lpstr>Feature/aspect-based opinion summary</vt:lpstr>
      <vt:lpstr>Google Product Search</vt:lpstr>
      <vt:lpstr>Not just ONE problem</vt:lpstr>
      <vt:lpstr>Roadmap</vt:lpstr>
      <vt:lpstr>Document sentiment classification</vt:lpstr>
      <vt:lpstr>Assumption and goal</vt:lpstr>
      <vt:lpstr>Features for supervised learning</vt:lpstr>
      <vt:lpstr>Domain adaptation (transfer learning)</vt:lpstr>
      <vt:lpstr>Cross-lingual sentiment classification</vt:lpstr>
      <vt:lpstr>Roadmap</vt:lpstr>
      <vt:lpstr>Sentence subjectivity classification</vt:lpstr>
      <vt:lpstr>Sentence sentiment analysis</vt:lpstr>
      <vt:lpstr>Assumption</vt:lpstr>
      <vt:lpstr>Roadmap</vt:lpstr>
      <vt:lpstr>We need to go further</vt:lpstr>
      <vt:lpstr>Recall an opinion is a quintuple</vt:lpstr>
      <vt:lpstr>Aspect-based sentiment analysis</vt:lpstr>
      <vt:lpstr>Aspect extraction</vt:lpstr>
      <vt:lpstr>Extract Aspects &amp; Opinion Words   (Qiu et al., 2011)</vt:lpstr>
      <vt:lpstr>Rules from dependency grammar</vt:lpstr>
      <vt:lpstr>Aspect-sentiment statistical models</vt:lpstr>
      <vt:lpstr>Aspect-sentiment model (Mei et al 2007)</vt:lpstr>
      <vt:lpstr>Multi-Grain LDA to extract aspects (Titov and McDonald, 2008a, 2008b)</vt:lpstr>
      <vt:lpstr>Aspect-rating of short text (Lu et al 2009)</vt:lpstr>
      <vt:lpstr>MaxEnt-LDA Hybrid (Zhao et al. 2010)</vt:lpstr>
      <vt:lpstr>Graphical model</vt:lpstr>
      <vt:lpstr>Topic model of snippets  (Sauper, Haghighi and Barzilay, 2011)</vt:lpstr>
      <vt:lpstr>Semi-supervised model (Mukherjee and Liu, ACL-2012)</vt:lpstr>
      <vt:lpstr>Semi-supervised model (contd.)</vt:lpstr>
      <vt:lpstr>Graphical model</vt:lpstr>
      <vt:lpstr>Aspect sentiment classification</vt:lpstr>
      <vt:lpstr>Aspect sentiment classification</vt:lpstr>
      <vt:lpstr>A lexicon-based method (Ding, Liu and Yu 2008)</vt:lpstr>
      <vt:lpstr>Sentiment shifters (e.g., Polanyi and Zaenen 2004)</vt:lpstr>
      <vt:lpstr>Sentiment shifters (contd)</vt:lpstr>
      <vt:lpstr>Basic rules of opinions  (Liu, 2010)</vt:lpstr>
      <vt:lpstr>Basic rules of opinions</vt:lpstr>
      <vt:lpstr>Basic rules of opinions</vt:lpstr>
      <vt:lpstr>Basic rules of opinions</vt:lpstr>
      <vt:lpstr>Opinions implied by objective terms (Zhang and Liu, 2011)</vt:lpstr>
      <vt:lpstr>Roadmap</vt:lpstr>
      <vt:lpstr>Comparative Opinions  (Jindal and Liu, 2006)</vt:lpstr>
      <vt:lpstr>Analyzing Comparative Opinions</vt:lpstr>
      <vt:lpstr>Roadmap</vt:lpstr>
      <vt:lpstr>Opinion Spam Detection  (Jindal et al, 2008, 2010 and 2011)</vt:lpstr>
      <vt:lpstr>Supervised learning (fake reviews)</vt:lpstr>
      <vt:lpstr>Finding Unexpected Behavior Patterns (Jindal and Liu 2010)</vt:lpstr>
      <vt:lpstr>Finding unexpected review patterns </vt:lpstr>
      <vt:lpstr>The example (cont.)</vt:lpstr>
      <vt:lpstr>Confidence unexpectedness</vt:lpstr>
      <vt:lpstr>Support unexpectedness</vt:lpstr>
      <vt:lpstr>Detecting group opinion spam  (Mukherjee, Liu and Glance, WWW-2012)</vt:lpstr>
      <vt:lpstr>Roadmap</vt:lpstr>
      <vt:lpstr>Modeling Review Comments (Mukherjee and Liu, ACL-2012)</vt:lpstr>
      <vt:lpstr>Review Comments</vt:lpstr>
      <vt:lpstr>What to model? </vt:lpstr>
      <vt:lpstr>Summary and usefulness</vt:lpstr>
      <vt:lpstr>A graphical model – generative process </vt:lpstr>
      <vt:lpstr>The graphical model in plate notation</vt:lpstr>
      <vt:lpstr>Roadmap</vt:lpstr>
      <vt:lpstr>Modeling Online Discussions/Debates (Mukherjee and Liu, KDD-2012)</vt:lpstr>
      <vt:lpstr>The Goal</vt:lpstr>
      <vt:lpstr>Joint modeling of debate topics and expressions (JTE) </vt:lpstr>
      <vt:lpstr>A graphical model – generative process (the same as that for comments)</vt:lpstr>
      <vt:lpstr>JTE in plate notation (the same as that for comments)</vt:lpstr>
      <vt:lpstr>JTE-R: Encoding reply relations </vt:lpstr>
      <vt:lpstr>Exploiting Dirichlet distribution</vt:lpstr>
      <vt:lpstr>Exploiting Dirichlet distribution (contd)</vt:lpstr>
      <vt:lpstr>JTE-R in plate notation</vt:lpstr>
      <vt:lpstr>JTE-P : Encoding Pair Structures </vt:lpstr>
      <vt:lpstr>The approach</vt:lpstr>
      <vt:lpstr>The approach</vt:lpstr>
      <vt:lpstr>JTE-P graphical model</vt:lpstr>
      <vt:lpstr>Roadmap</vt:lpstr>
      <vt:lpstr>Summary</vt:lpstr>
      <vt:lpstr>References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Bing Liu</cp:lastModifiedBy>
  <cp:revision>2228</cp:revision>
  <dcterms:created xsi:type="dcterms:W3CDTF">2004-06-21T03:23:40Z</dcterms:created>
  <dcterms:modified xsi:type="dcterms:W3CDTF">2012-08-10T06:24:29Z</dcterms:modified>
</cp:coreProperties>
</file>